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Lst>
  <p:notesMasterIdLst>
    <p:notesMasterId r:id="rId70"/>
  </p:notesMasterIdLst>
  <p:handoutMasterIdLst>
    <p:handoutMasterId r:id="rId71"/>
  </p:handoutMasterIdLst>
  <p:sldIdLst>
    <p:sldId id="271" r:id="rId5"/>
    <p:sldId id="347" r:id="rId6"/>
    <p:sldId id="368" r:id="rId7"/>
    <p:sldId id="364" r:id="rId8"/>
    <p:sldId id="366" r:id="rId9"/>
    <p:sldId id="369" r:id="rId10"/>
    <p:sldId id="367" r:id="rId11"/>
    <p:sldId id="370" r:id="rId12"/>
    <p:sldId id="362" r:id="rId13"/>
    <p:sldId id="371" r:id="rId14"/>
    <p:sldId id="363" r:id="rId15"/>
    <p:sldId id="372" r:id="rId16"/>
    <p:sldId id="291" r:id="rId17"/>
    <p:sldId id="295" r:id="rId18"/>
    <p:sldId id="346" r:id="rId19"/>
    <p:sldId id="351" r:id="rId20"/>
    <p:sldId id="332" r:id="rId21"/>
    <p:sldId id="352" r:id="rId22"/>
    <p:sldId id="322" r:id="rId23"/>
    <p:sldId id="323" r:id="rId24"/>
    <p:sldId id="293" r:id="rId25"/>
    <p:sldId id="341" r:id="rId26"/>
    <p:sldId id="324" r:id="rId27"/>
    <p:sldId id="330" r:id="rId28"/>
    <p:sldId id="329" r:id="rId29"/>
    <p:sldId id="327" r:id="rId30"/>
    <p:sldId id="349" r:id="rId31"/>
    <p:sldId id="331" r:id="rId32"/>
    <p:sldId id="328" r:id="rId33"/>
    <p:sldId id="342" r:id="rId34"/>
    <p:sldId id="334" r:id="rId35"/>
    <p:sldId id="355" r:id="rId36"/>
    <p:sldId id="335" r:id="rId37"/>
    <p:sldId id="358" r:id="rId38"/>
    <p:sldId id="336" r:id="rId39"/>
    <p:sldId id="359" r:id="rId40"/>
    <p:sldId id="343" r:id="rId41"/>
    <p:sldId id="350" r:id="rId42"/>
    <p:sldId id="344" r:id="rId43"/>
    <p:sldId id="338" r:id="rId44"/>
    <p:sldId id="340" r:id="rId45"/>
    <p:sldId id="339" r:id="rId46"/>
    <p:sldId id="337" r:id="rId47"/>
    <p:sldId id="298" r:id="rId48"/>
    <p:sldId id="299" r:id="rId49"/>
    <p:sldId id="300" r:id="rId50"/>
    <p:sldId id="302" r:id="rId51"/>
    <p:sldId id="301" r:id="rId52"/>
    <p:sldId id="303" r:id="rId53"/>
    <p:sldId id="304" r:id="rId54"/>
    <p:sldId id="306" r:id="rId55"/>
    <p:sldId id="307" r:id="rId56"/>
    <p:sldId id="308" r:id="rId57"/>
    <p:sldId id="309" r:id="rId58"/>
    <p:sldId id="310" r:id="rId59"/>
    <p:sldId id="311" r:id="rId60"/>
    <p:sldId id="297" r:id="rId61"/>
    <p:sldId id="287" r:id="rId62"/>
    <p:sldId id="283" r:id="rId63"/>
    <p:sldId id="360" r:id="rId64"/>
    <p:sldId id="357" r:id="rId65"/>
    <p:sldId id="353" r:id="rId66"/>
    <p:sldId id="354" r:id="rId67"/>
    <p:sldId id="361" r:id="rId68"/>
    <p:sldId id="36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Welcome" id="{E75E278A-FF0E-49A4-B170-79828D63BBAD}">
          <p14:sldIdLst/>
        </p14:section>
        <p14:section name="Design, Morph, Annotate, Work Together, Tell Me" id="{B9B51309-D148-4332-87C2-07BE32FBCA3B}">
          <p14:sldIdLst>
            <p14:sldId id="271"/>
            <p14:sldId id="347"/>
            <p14:sldId id="368"/>
            <p14:sldId id="364"/>
            <p14:sldId id="366"/>
            <p14:sldId id="369"/>
            <p14:sldId id="367"/>
            <p14:sldId id="370"/>
            <p14:sldId id="362"/>
            <p14:sldId id="371"/>
            <p14:sldId id="363"/>
            <p14:sldId id="372"/>
            <p14:sldId id="291"/>
            <p14:sldId id="295"/>
            <p14:sldId id="346"/>
            <p14:sldId id="351"/>
            <p14:sldId id="332"/>
            <p14:sldId id="352"/>
            <p14:sldId id="322"/>
            <p14:sldId id="323"/>
            <p14:sldId id="293"/>
            <p14:sldId id="341"/>
            <p14:sldId id="324"/>
            <p14:sldId id="330"/>
            <p14:sldId id="329"/>
            <p14:sldId id="327"/>
            <p14:sldId id="349"/>
            <p14:sldId id="331"/>
            <p14:sldId id="328"/>
            <p14:sldId id="342"/>
            <p14:sldId id="334"/>
            <p14:sldId id="355"/>
            <p14:sldId id="335"/>
            <p14:sldId id="358"/>
            <p14:sldId id="336"/>
            <p14:sldId id="359"/>
            <p14:sldId id="343"/>
            <p14:sldId id="350"/>
            <p14:sldId id="344"/>
            <p14:sldId id="338"/>
            <p14:sldId id="340"/>
            <p14:sldId id="339"/>
            <p14:sldId id="337"/>
            <p14:sldId id="298"/>
            <p14:sldId id="299"/>
            <p14:sldId id="300"/>
            <p14:sldId id="302"/>
            <p14:sldId id="301"/>
            <p14:sldId id="303"/>
            <p14:sldId id="304"/>
            <p14:sldId id="306"/>
            <p14:sldId id="307"/>
            <p14:sldId id="308"/>
            <p14:sldId id="309"/>
            <p14:sldId id="310"/>
            <p14:sldId id="311"/>
            <p14:sldId id="297"/>
            <p14:sldId id="287"/>
          </p14:sldIdLst>
        </p14:section>
        <p14:section name="Learn More" id="{2CC34DB2-6590-42C0-AD4B-A04C6060184E}">
          <p14:sldIdLst>
            <p14:sldId id="283"/>
            <p14:sldId id="360"/>
            <p14:sldId id="357"/>
            <p14:sldId id="353"/>
            <p14:sldId id="354"/>
            <p14:sldId id="361"/>
            <p14:sldId id="365"/>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Muhsina Akter" initials="MA" lastIdx="1" clrIdx="2">
    <p:extLst>
      <p:ext uri="{19B8F6BF-5375-455C-9EA6-DF929625EA0E}">
        <p15:presenceInfo xmlns:p15="http://schemas.microsoft.com/office/powerpoint/2012/main" xmlns="" userId="Muhsina Ak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4726"/>
    <a:srgbClr val="DD462F"/>
    <a:srgbClr val="FF9B45"/>
    <a:srgbClr val="404040"/>
    <a:srgbClr val="F8CFB6"/>
    <a:srgbClr val="F8CAB6"/>
    <a:srgbClr val="923922"/>
    <a:srgbClr val="F5F5F5"/>
    <a:srgbClr val="F2F2F2"/>
    <a:srgbClr val="D2B4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291" autoAdjust="0"/>
  </p:normalViewPr>
  <p:slideViewPr>
    <p:cSldViewPr snapToGrid="0">
      <p:cViewPr varScale="1">
        <p:scale>
          <a:sx n="86" d="100"/>
          <a:sy n="86" d="100"/>
        </p:scale>
        <p:origin x="-69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9-20T20:02:58.630" idx="1">
    <p:pos x="7452" y="1262"/>
    <p:text/>
    <p:extLst>
      <p:ext uri="{C676402C-5697-4E1C-873F-D02D1690AC5C}">
        <p15:threadingInfo xmlns:p15="http://schemas.microsoft.com/office/powerpoint/2012/main" xmlns=""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pPr/>
              <a:t>10/25/2021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pPr/>
              <a:t>‹#›</a:t>
            </a:fld>
            <a:endParaRPr lang="en-US" dirty="0"/>
          </a:p>
        </p:txBody>
      </p:sp>
    </p:spTree>
    <p:extLst>
      <p:ext uri="{BB962C8B-B14F-4D97-AF65-F5344CB8AC3E}">
        <p14:creationId xmlns:p14="http://schemas.microsoft.com/office/powerpoint/2010/main" xmlns=""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pPr/>
              <a:t>10/25/2021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xmlns=""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10/25/2021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xmlns=""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xmlns=""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10/25/2021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38" name="Content Placeholder 17"/>
          <p:cNvSpPr txBox="1">
            <a:spLocks/>
          </p:cNvSpPr>
          <p:nvPr/>
        </p:nvSpPr>
        <p:spPr>
          <a:xfrm>
            <a:off x="541609" y="1524708"/>
            <a:ext cx="10629973"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xmlns="" id="{9BE785C5-8799-4006-B1CA-7CBD65EA225F}"/>
              </a:ext>
            </a:extLst>
          </p:cNvPr>
          <p:cNvPicPr>
            <a:picLocks noChangeAspect="1"/>
          </p:cNvPicPr>
          <p:nvPr/>
        </p:nvPicPr>
        <p:blipFill>
          <a:blip r:embed="rId2"/>
          <a:stretch>
            <a:fillRect/>
          </a:stretch>
        </p:blipFill>
        <p:spPr>
          <a:xfrm>
            <a:off x="990693" y="1385693"/>
            <a:ext cx="10439307" cy="5028962"/>
          </a:xfrm>
          <a:prstGeom prst="rect">
            <a:avLst/>
          </a:prstGeom>
        </p:spPr>
      </p:pic>
    </p:spTree>
    <p:extLst>
      <p:ext uri="{BB962C8B-B14F-4D97-AF65-F5344CB8AC3E}">
        <p14:creationId xmlns:p14="http://schemas.microsoft.com/office/powerpoint/2010/main" xmlns="" val="34576161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2CA5E2-15D4-44F2-9D35-B0295E5B8BDB}"/>
              </a:ext>
            </a:extLst>
          </p:cNvPr>
          <p:cNvSpPr>
            <a:spLocks noGrp="1"/>
          </p:cNvSpPr>
          <p:nvPr>
            <p:ph sz="quarter" idx="10"/>
          </p:nvPr>
        </p:nvSpPr>
        <p:spPr>
          <a:xfrm>
            <a:off x="623901" y="1440180"/>
            <a:ext cx="10391101" cy="3977640"/>
          </a:xfrm>
        </p:spPr>
        <p:txBody>
          <a:bodyPr>
            <a:normAutofit/>
          </a:bodyPr>
          <a:lstStyle/>
          <a:p>
            <a:r>
              <a:rPr lang="en-GB" sz="2000" b="1" dirty="0">
                <a:solidFill>
                  <a:srgbClr val="FF0000"/>
                </a:solidFill>
                <a:latin typeface="SutonnyMJ" pitchFamily="2" charset="0"/>
                <a:ea typeface="Calibri" panose="020F0502020204030204" pitchFamily="34" charset="0"/>
                <a:cs typeface="SutonnyMJ" pitchFamily="2" charset="0"/>
              </a:rPr>
              <a:t>20 </a:t>
            </a:r>
            <a:r>
              <a:rPr lang="en-GB" sz="2000" b="1" dirty="0">
                <a:solidFill>
                  <a:srgbClr val="FF0000"/>
                </a:solidFill>
                <a:effectLst/>
                <a:latin typeface="SutonnyMJ" pitchFamily="2" charset="0"/>
                <a:ea typeface="Calibri" panose="020F0502020204030204" pitchFamily="34" charset="0"/>
                <a:cs typeface="SutonnyMJ" pitchFamily="2" charset="0"/>
              </a:rPr>
              <a:t>- </a:t>
            </a:r>
            <a:r>
              <a:rPr lang="en-US" sz="2000" dirty="0" err="1">
                <a:solidFill>
                  <a:srgbClr val="FF0000"/>
                </a:solidFill>
                <a:effectLst/>
                <a:latin typeface="SutonnyMJ" pitchFamily="2" charset="0"/>
                <a:ea typeface="Calibri" panose="020F0502020204030204" pitchFamily="34" charset="0"/>
                <a:cs typeface="SutonnyMJ" pitchFamily="2" charset="0"/>
              </a:rPr>
              <a:t>myiv</a:t>
            </a:r>
            <a:r>
              <a:rPr lang="en-US" sz="2000" dirty="0">
                <a:solidFill>
                  <a:srgbClr val="FF0000"/>
                </a:solidFill>
                <a:effectLst/>
                <a:latin typeface="SutonnyMJ" pitchFamily="2" charset="0"/>
                <a:ea typeface="Calibri" panose="020F0502020204030204" pitchFamily="34" charset="0"/>
                <a:cs typeface="SutonnyMJ" pitchFamily="2" charset="0"/>
              </a:rPr>
              <a:t> </a:t>
            </a:r>
            <a:r>
              <a:rPr lang="en-US" sz="2000" dirty="0" err="1">
                <a:solidFill>
                  <a:srgbClr val="FF0000"/>
                </a:solidFill>
                <a:effectLst/>
                <a:latin typeface="SutonnyMJ" pitchFamily="2" charset="0"/>
                <a:ea typeface="Calibri" panose="020F0502020204030204" pitchFamily="34" charset="0"/>
                <a:cs typeface="SutonnyMJ" pitchFamily="2" charset="0"/>
              </a:rPr>
              <a:t>Z¡v</a:t>
            </a:r>
            <a:r>
              <a:rPr lang="en-US" sz="2000" dirty="0">
                <a:solidFill>
                  <a:srgbClr val="FF0000"/>
                </a:solidFill>
                <a:effectLst/>
                <a:latin typeface="SutonnyMJ" pitchFamily="2" charset="0"/>
                <a:ea typeface="Calibri" panose="020F0502020204030204" pitchFamily="34" charset="0"/>
                <a:cs typeface="SutonnyMJ" pitchFamily="2" charset="0"/>
              </a:rPr>
              <a:t> </a:t>
            </a:r>
            <a:r>
              <a:rPr lang="en-US" sz="2000" dirty="0" err="1">
                <a:solidFill>
                  <a:srgbClr val="FF0000"/>
                </a:solidFill>
                <a:effectLst/>
                <a:latin typeface="SutonnyMJ" pitchFamily="2" charset="0"/>
                <a:ea typeface="Calibri" panose="020F0502020204030204" pitchFamily="34" charset="0"/>
                <a:cs typeface="SutonnyMJ" pitchFamily="2" charset="0"/>
              </a:rPr>
              <a:t>nv</a:t>
            </a:r>
            <a:r>
              <a:rPr lang="en-GB" sz="2000" b="1" dirty="0">
                <a:solidFill>
                  <a:srgbClr val="FF0000"/>
                </a:solidFill>
                <a:effectLst/>
                <a:latin typeface="SutonnyMJ" pitchFamily="2" charset="0"/>
                <a:ea typeface="Calibri" panose="020F0502020204030204" pitchFamily="34" charset="0"/>
                <a:cs typeface="SutonnyMJ" pitchFamily="2" charset="0"/>
              </a:rPr>
              <a:t>: 14</a:t>
            </a:r>
          </a:p>
          <a:p>
            <a:r>
              <a:rPr lang="en-US" sz="2400" spc="-15" dirty="0">
                <a:effectLst/>
                <a:latin typeface="SutonnyMJ" pitchFamily="2" charset="0"/>
                <a:ea typeface="Calibri" panose="020F0502020204030204" pitchFamily="34" charset="0"/>
                <a:cs typeface="SutonnyMJ" pitchFamily="2" charset="0"/>
              </a:rPr>
              <a:t>14. </a:t>
            </a:r>
            <a:r>
              <a:rPr lang="en-US" sz="2400" spc="-15" dirty="0" err="1">
                <a:effectLst/>
                <a:latin typeface="SutonnyMJ" pitchFamily="2" charset="0"/>
                <a:ea typeface="Calibri" panose="020F0502020204030204" pitchFamily="34" charset="0"/>
                <a:cs typeface="SutonnyMJ" pitchFamily="2" charset="0"/>
              </a:rPr>
              <a:t>ÔwbwðZB</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Avwg</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Avjøvn</a:t>
            </a:r>
            <a:r>
              <a:rPr lang="en-US" sz="2400" spc="-15" dirty="0">
                <a:effectLst/>
                <a:latin typeface="SutonnyMJ" pitchFamily="2" charset="0"/>
                <a:ea typeface="Calibri" panose="020F0502020204030204" pitchFamily="34" charset="0"/>
                <a:cs typeface="SutonnyMJ" pitchFamily="2" charset="0"/>
              </a:rPr>
              <a:t>&amp;, </a:t>
            </a:r>
            <a:r>
              <a:rPr lang="en-US" sz="2400" spc="-15" dirty="0" err="1">
                <a:effectLst/>
                <a:latin typeface="SutonnyMJ" pitchFamily="2" charset="0"/>
                <a:ea typeface="Calibri" panose="020F0502020204030204" pitchFamily="34" charset="0"/>
                <a:cs typeface="SutonnyMJ" pitchFamily="2" charset="0"/>
              </a:rPr>
              <a:t>Avwg</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e¨ZxZ</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Kvb</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Bjvn</a:t>
            </a:r>
            <a:r>
              <a:rPr lang="en-US" sz="2400" spc="-15" dirty="0">
                <a:effectLst/>
                <a:latin typeface="SutonnyMJ" pitchFamily="2" charset="0"/>
                <a:ea typeface="Calibri" panose="020F0502020204030204" pitchFamily="34" charset="0"/>
                <a:cs typeface="SutonnyMJ" pitchFamily="2" charset="0"/>
              </a:rPr>
              <a:t>&amp; </a:t>
            </a:r>
            <a:r>
              <a:rPr lang="en-US" sz="2400" spc="-15" dirty="0" err="1">
                <a:effectLst/>
                <a:latin typeface="SutonnyMJ" pitchFamily="2" charset="0"/>
                <a:ea typeface="Calibri" panose="020F0502020204030204" pitchFamily="34" charset="0"/>
                <a:cs typeface="SutonnyMJ" pitchFamily="2" charset="0"/>
              </a:rPr>
              <a:t>bvB</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AZGe</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Avgvi</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vmZ</a:t>
            </a:r>
            <a:r>
              <a:rPr lang="en-US" sz="2400" spc="-15" dirty="0">
                <a:effectLst/>
                <a:latin typeface="SutonnyMJ" pitchFamily="2" charset="0"/>
                <a:ea typeface="Calibri" panose="020F0502020204030204" pitchFamily="34" charset="0"/>
                <a:cs typeface="SutonnyMJ" pitchFamily="2" charset="0"/>
              </a:rPr>
              <a:t>¡ Ki- </a:t>
            </a:r>
            <a:r>
              <a:rPr lang="en-US" sz="2400" spc="-15" dirty="0" err="1">
                <a:effectLst/>
                <a:latin typeface="SutonnyMJ" pitchFamily="2" charset="0"/>
                <a:ea typeface="Calibri" panose="020F0502020204030204" pitchFamily="34" charset="0"/>
                <a:cs typeface="SutonnyMJ" pitchFamily="2" charset="0"/>
              </a:rPr>
              <a:t>Ges</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Avgvi</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evYxi</a:t>
            </a:r>
            <a:r>
              <a:rPr lang="en-US" sz="2400" spc="-15" dirty="0">
                <a:effectLst/>
                <a:latin typeface="SutonnyMJ" pitchFamily="2" charset="0"/>
                <a:ea typeface="Calibri" panose="020F0502020204030204" pitchFamily="34" charset="0"/>
                <a:cs typeface="SutonnyMJ" pitchFamily="2" charset="0"/>
              </a:rPr>
              <a:t>) ¯</a:t>
            </a:r>
            <a:r>
              <a:rPr lang="en-US" sz="2400" spc="-15" dirty="0" err="1">
                <a:latin typeface="SutonnyMJ" pitchFamily="2" charset="0"/>
                <a:ea typeface="Calibri" panose="020F0502020204030204" pitchFamily="34" charset="0"/>
                <a:cs typeface="SutonnyMJ" pitchFamily="2" charset="0"/>
              </a:rPr>
              <a:t>g</a:t>
            </a:r>
            <a:r>
              <a:rPr lang="en-US" sz="2400" spc="-15" dirty="0" err="1">
                <a:effectLst/>
                <a:latin typeface="SutonnyMJ" pitchFamily="2" charset="0"/>
                <a:ea typeface="Calibri" panose="020F0502020204030204" pitchFamily="34" charset="0"/>
                <a:cs typeface="SutonnyMJ" pitchFamily="2" charset="0"/>
              </a:rPr>
              <a:t>iYv</a:t>
            </a:r>
            <a:r>
              <a:rPr lang="en-US" sz="2400" spc="-15" dirty="0">
                <a:effectLst/>
                <a:latin typeface="SutonnyMJ" pitchFamily="2" charset="0"/>
                <a:ea typeface="Calibri" panose="020F0502020204030204" pitchFamily="34" charset="0"/>
                <a:cs typeface="SutonnyMJ" pitchFamily="2" charset="0"/>
              </a:rPr>
              <a:t>‡_© </a:t>
            </a:r>
            <a:r>
              <a:rPr lang="en-US" sz="2400" spc="-15" dirty="0" err="1">
                <a:effectLst/>
                <a:latin typeface="SutonnyMJ" pitchFamily="2" charset="0"/>
                <a:ea typeface="Calibri" panose="020F0502020204030204" pitchFamily="34" charset="0"/>
                <a:cs typeface="SutonnyMJ" pitchFamily="2" charset="0"/>
              </a:rPr>
              <a:t>mjvZ</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K¡v‡qg</a:t>
            </a:r>
            <a:r>
              <a:rPr lang="en-US" sz="2400" spc="-15" dirty="0">
                <a:effectLst/>
                <a:latin typeface="SutonnyMJ" pitchFamily="2" charset="0"/>
                <a:ea typeface="Calibri" panose="020F0502020204030204" pitchFamily="34" charset="0"/>
                <a:cs typeface="SutonnyMJ" pitchFamily="2" charset="0"/>
              </a:rPr>
              <a:t> </a:t>
            </a:r>
            <a:r>
              <a:rPr lang="en-US" sz="2400" spc="-15" dirty="0" err="1">
                <a:effectLst/>
                <a:latin typeface="SutonnyMJ" pitchFamily="2" charset="0"/>
                <a:ea typeface="Calibri" panose="020F0502020204030204" pitchFamily="34" charset="0"/>
                <a:cs typeface="SutonnyMJ" pitchFamily="2" charset="0"/>
              </a:rPr>
              <a:t>KiÕ</a:t>
            </a:r>
            <a:r>
              <a:rPr lang="en-US" sz="2400" spc="-15" dirty="0">
                <a:effectLst/>
                <a:latin typeface="SutonnyMJ" pitchFamily="2" charset="0"/>
                <a:ea typeface="Calibri" panose="020F0502020204030204" pitchFamily="34" charset="0"/>
                <a:cs typeface="SutonnyMJ" pitchFamily="2" charset="0"/>
              </a:rPr>
              <a:t>| </a:t>
            </a:r>
            <a:endParaRPr lang="en-US" sz="2400" b="1" dirty="0">
              <a:solidFill>
                <a:srgbClr val="FF0000"/>
              </a:solidFill>
              <a:effectLst/>
              <a:latin typeface="SutonnyMJ" pitchFamily="2" charset="0"/>
              <a:ea typeface="Calibri" panose="020F0502020204030204" pitchFamily="34" charset="0"/>
              <a:cs typeface="SutonnyMJ" pitchFamily="2" charset="0"/>
            </a:endParaRPr>
          </a:p>
        </p:txBody>
      </p:sp>
      <p:sp>
        <p:nvSpPr>
          <p:cNvPr id="4" name="Title 7">
            <a:extLst>
              <a:ext uri="{FF2B5EF4-FFF2-40B4-BE49-F238E27FC236}">
                <a16:creationId xmlns:a16="http://schemas.microsoft.com/office/drawing/2014/main" xmlns="" id="{B2B5EFF7-BC20-474C-875D-691946C0148F}"/>
              </a:ext>
            </a:extLst>
          </p:cNvPr>
          <p:cNvSpPr>
            <a:spLocks noGrp="1"/>
          </p:cNvSpPr>
          <p:nvPr>
            <p:ph type="title"/>
          </p:nvPr>
        </p:nvSpPr>
        <p:spPr>
          <a:xfrm>
            <a:off x="858131" y="533524"/>
            <a:ext cx="9605811" cy="55634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230986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xmlns="" id="{512887A3-9AD5-44FC-8CE0-C4959FBF7CC2}"/>
              </a:ext>
            </a:extLst>
          </p:cNvPr>
          <p:cNvSpPr>
            <a:spLocks noGrp="1"/>
          </p:cNvSpPr>
          <p:nvPr>
            <p:ph type="title"/>
          </p:nvPr>
        </p:nvSpPr>
        <p:spPr>
          <a:xfrm>
            <a:off x="751467" y="413274"/>
            <a:ext cx="9229132" cy="664067"/>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xmlns="" id="{048F329F-6F27-411E-ADD0-B5F35598FF13}"/>
              </a:ext>
            </a:extLst>
          </p:cNvPr>
          <p:cNvSpPr txBox="1"/>
          <p:nvPr/>
        </p:nvSpPr>
        <p:spPr>
          <a:xfrm>
            <a:off x="1002866" y="1216705"/>
            <a:ext cx="284026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pple-system"/>
                <a:ea typeface="+mn-ea"/>
                <a:cs typeface="+mn-cs"/>
              </a:rPr>
              <a:t>Surah  Al-</a:t>
            </a:r>
            <a:r>
              <a:rPr kumimoji="0" lang="en-US" sz="1800" b="0" i="0" u="none" strike="noStrike" kern="1200" cap="none" spc="0" normalizeH="0" baseline="0" noProof="0" dirty="0" err="1">
                <a:ln>
                  <a:noFill/>
                </a:ln>
                <a:solidFill>
                  <a:srgbClr val="C00000"/>
                </a:solidFill>
                <a:effectLst/>
                <a:uLnTx/>
                <a:uFillTx/>
                <a:latin typeface="-apple-system"/>
                <a:ea typeface="+mn-ea"/>
                <a:cs typeface="+mn-cs"/>
              </a:rPr>
              <a:t>A’raf</a:t>
            </a:r>
            <a:r>
              <a:rPr kumimoji="0" lang="en-US" sz="1800" b="0" i="0" u="none" strike="noStrike" kern="1200" cap="none" spc="0" normalizeH="0" baseline="0" noProof="0" dirty="0">
                <a:ln>
                  <a:noFill/>
                </a:ln>
                <a:solidFill>
                  <a:srgbClr val="C00000"/>
                </a:solidFill>
                <a:effectLst/>
                <a:uLnTx/>
                <a:uFillTx/>
                <a:latin typeface="-apple-system"/>
                <a:ea typeface="+mn-ea"/>
                <a:cs typeface="+mn-cs"/>
              </a:rPr>
              <a:t>: Verse 145</a:t>
            </a:r>
          </a:p>
        </p:txBody>
      </p:sp>
      <p:pic>
        <p:nvPicPr>
          <p:cNvPr id="3" name="Picture 2">
            <a:extLst>
              <a:ext uri="{FF2B5EF4-FFF2-40B4-BE49-F238E27FC236}">
                <a16:creationId xmlns:a16="http://schemas.microsoft.com/office/drawing/2014/main" xmlns="" id="{634959F2-6A52-4366-959B-F1F5AA7D7FF7}"/>
              </a:ext>
            </a:extLst>
          </p:cNvPr>
          <p:cNvPicPr>
            <a:picLocks noChangeAspect="1"/>
          </p:cNvPicPr>
          <p:nvPr/>
        </p:nvPicPr>
        <p:blipFill>
          <a:blip r:embed="rId2"/>
          <a:stretch>
            <a:fillRect/>
          </a:stretch>
        </p:blipFill>
        <p:spPr>
          <a:xfrm>
            <a:off x="490331" y="1549574"/>
            <a:ext cx="11339954" cy="4895152"/>
          </a:xfrm>
          <a:prstGeom prst="rect">
            <a:avLst/>
          </a:prstGeom>
        </p:spPr>
      </p:pic>
      <p:sp>
        <p:nvSpPr>
          <p:cNvPr id="8" name="TextBox 7">
            <a:extLst>
              <a:ext uri="{FF2B5EF4-FFF2-40B4-BE49-F238E27FC236}">
                <a16:creationId xmlns:a16="http://schemas.microsoft.com/office/drawing/2014/main" xmlns="" id="{60351D75-7EE7-481E-960D-CEF775574674}"/>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17167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2CA5E2-15D4-44F2-9D35-B0295E5B8BDB}"/>
              </a:ext>
            </a:extLst>
          </p:cNvPr>
          <p:cNvSpPr>
            <a:spLocks noGrp="1"/>
          </p:cNvSpPr>
          <p:nvPr>
            <p:ph sz="quarter" idx="10"/>
          </p:nvPr>
        </p:nvSpPr>
        <p:spPr>
          <a:xfrm>
            <a:off x="436215" y="1477812"/>
            <a:ext cx="11211834" cy="5119936"/>
          </a:xfrm>
        </p:spPr>
        <p:txBody>
          <a:bodyPr>
            <a:normAutofit fontScale="25000" lnSpcReduction="20000"/>
          </a:bodyPr>
          <a:lstStyle/>
          <a:p>
            <a:r>
              <a:rPr lang="en-GB" sz="8000" b="1" dirty="0">
                <a:solidFill>
                  <a:srgbClr val="FF0000"/>
                </a:solidFill>
                <a:latin typeface="SutonnyMJ" pitchFamily="2" charset="0"/>
                <a:ea typeface="Calibri" panose="020F0502020204030204" pitchFamily="34" charset="0"/>
                <a:cs typeface="SutonnyMJ" pitchFamily="2" charset="0"/>
              </a:rPr>
              <a:t>7 </a:t>
            </a:r>
            <a:r>
              <a:rPr lang="en-GB" sz="8000" b="1" dirty="0">
                <a:solidFill>
                  <a:srgbClr val="FF0000"/>
                </a:solidFill>
                <a:effectLst/>
                <a:latin typeface="SutonnyMJ" pitchFamily="2" charset="0"/>
                <a:ea typeface="Calibri" panose="020F0502020204030204" pitchFamily="34" charset="0"/>
                <a:cs typeface="SutonnyMJ" pitchFamily="2" charset="0"/>
              </a:rPr>
              <a:t>- </a:t>
            </a:r>
            <a:r>
              <a:rPr lang="en-US" sz="8000" dirty="0" err="1">
                <a:solidFill>
                  <a:srgbClr val="FF0000"/>
                </a:solidFill>
                <a:effectLst/>
                <a:latin typeface="SutonnyMJ" pitchFamily="2" charset="0"/>
                <a:ea typeface="Calibri" panose="020F0502020204030204" pitchFamily="34" charset="0"/>
                <a:cs typeface="SutonnyMJ" pitchFamily="2" charset="0"/>
              </a:rPr>
              <a:t>m~iv</a:t>
            </a:r>
            <a:r>
              <a:rPr lang="en-US" sz="8000" dirty="0">
                <a:solidFill>
                  <a:srgbClr val="FF0000"/>
                </a:solidFill>
                <a:effectLst/>
                <a:latin typeface="SutonnyMJ" pitchFamily="2" charset="0"/>
                <a:ea typeface="Calibri" panose="020F0502020204030204" pitchFamily="34" charset="0"/>
                <a:cs typeface="SutonnyMJ" pitchFamily="2" charset="0"/>
              </a:rPr>
              <a:t> </a:t>
            </a:r>
            <a:r>
              <a:rPr lang="en-US" sz="8000" dirty="0" err="1">
                <a:solidFill>
                  <a:srgbClr val="FF0000"/>
                </a:solidFill>
                <a:effectLst/>
                <a:latin typeface="SutonnyMJ" pitchFamily="2" charset="0"/>
                <a:ea typeface="Calibri" panose="020F0502020204030204" pitchFamily="34" charset="0"/>
                <a:cs typeface="SutonnyMJ" pitchFamily="2" charset="0"/>
              </a:rPr>
              <a:t>AvjAvÕivd</a:t>
            </a:r>
            <a:r>
              <a:rPr lang="en-GB" sz="8000" b="1" dirty="0">
                <a:solidFill>
                  <a:srgbClr val="FF0000"/>
                </a:solidFill>
                <a:effectLst/>
                <a:latin typeface="SutonnyMJ" pitchFamily="2" charset="0"/>
                <a:ea typeface="Calibri" panose="020F0502020204030204" pitchFamily="34" charset="0"/>
                <a:cs typeface="SutonnyMJ" pitchFamily="2" charset="0"/>
              </a:rPr>
              <a:t>: 145</a:t>
            </a:r>
          </a:p>
          <a:p>
            <a:pPr marL="342900" marR="0" indent="-342900" algn="just">
              <a:spcBef>
                <a:spcPts val="0"/>
              </a:spcBef>
              <a:spcAft>
                <a:spcPts val="0"/>
              </a:spcAft>
              <a:tabLst>
                <a:tab pos="228600" algn="l"/>
              </a:tabLst>
            </a:pPr>
            <a:r>
              <a:rPr lang="en-US" sz="9600" dirty="0">
                <a:effectLst/>
                <a:latin typeface="SutonnyMJ" pitchFamily="2" charset="0"/>
                <a:ea typeface="Calibri" panose="020F0502020204030204" pitchFamily="34" charset="0"/>
                <a:cs typeface="SutonnyMJ" pitchFamily="2" charset="0"/>
              </a:rPr>
              <a:t>145. </a:t>
            </a:r>
            <a:r>
              <a:rPr lang="en-US" sz="9600" dirty="0" err="1">
                <a:effectLst/>
                <a:latin typeface="SutonnyMJ" pitchFamily="2" charset="0"/>
                <a:ea typeface="Calibri" panose="020F0502020204030204" pitchFamily="34" charset="0"/>
                <a:cs typeface="SutonnyMJ" pitchFamily="2" charset="0"/>
              </a:rPr>
              <a:t>Ges</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Avgiv</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Zvnvi</a:t>
            </a:r>
            <a:r>
              <a:rPr lang="en-US" sz="9600" dirty="0">
                <a:effectLst/>
                <a:latin typeface="SutonnyMJ" pitchFamily="2" charset="0"/>
                <a:ea typeface="Calibri" panose="020F0502020204030204" pitchFamily="34" charset="0"/>
                <a:cs typeface="SutonnyMJ" pitchFamily="2" charset="0"/>
              </a:rPr>
              <a:t> Rb¨ </a:t>
            </a:r>
            <a:r>
              <a:rPr lang="en-US" sz="9600" dirty="0" err="1">
                <a:effectLst/>
                <a:latin typeface="SutonnyMJ" pitchFamily="2" charset="0"/>
                <a:ea typeface="Calibri" panose="020F0502020204030204" pitchFamily="34" charset="0"/>
                <a:cs typeface="SutonnyMJ" pitchFamily="2" charset="0"/>
              </a:rPr>
              <a:t>dj‡K</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cÖwZwU</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wel‡q</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Dc‡`k</a:t>
            </a:r>
            <a:r>
              <a:rPr lang="en-US" sz="9600" dirty="0">
                <a:effectLst/>
                <a:latin typeface="SutonnyMJ" pitchFamily="2" charset="0"/>
                <a:ea typeface="Calibri" panose="020F0502020204030204" pitchFamily="34" charset="0"/>
                <a:cs typeface="SutonnyMJ" pitchFamily="2" charset="0"/>
              </a:rPr>
              <a:t> I </a:t>
            </a:r>
            <a:r>
              <a:rPr lang="en-US" sz="9600" dirty="0" err="1">
                <a:effectLst/>
                <a:latin typeface="SutonnyMJ" pitchFamily="2" charset="0"/>
                <a:ea typeface="Calibri" panose="020F0502020204030204" pitchFamily="34" charset="0"/>
                <a:cs typeface="SutonnyMJ" pitchFamily="2" charset="0"/>
              </a:rPr>
              <a:t>cÖ‡Z¨K</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wel‡qi</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úóe¨vL¨v</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wjwLqv</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w`qvwQ</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myZivs</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GB¸wj</a:t>
            </a:r>
            <a:r>
              <a:rPr lang="en-US" sz="9600" dirty="0">
                <a:effectLst/>
                <a:latin typeface="SutonnyMJ" pitchFamily="2" charset="0"/>
                <a:ea typeface="Calibri" panose="020F0502020204030204" pitchFamily="34" charset="0"/>
                <a:cs typeface="SutonnyMJ" pitchFamily="2" charset="0"/>
              </a:rPr>
              <a:t> k³fv‡e ai </a:t>
            </a:r>
            <a:r>
              <a:rPr lang="en-US" sz="9600" dirty="0" err="1">
                <a:effectLst/>
                <a:latin typeface="SutonnyMJ" pitchFamily="2" charset="0"/>
                <a:ea typeface="Calibri" panose="020F0502020204030204" pitchFamily="34" charset="0"/>
                <a:cs typeface="SutonnyMJ" pitchFamily="2" charset="0"/>
              </a:rPr>
              <a:t>Avi</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Zvgvi</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RvwZ‡K</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Dnvi</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g‡a</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hvnv</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AZz¨Ëg</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Zvnv</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MÖnY</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Kwi‡Z</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wb</a:t>
            </a:r>
            <a:r>
              <a:rPr lang="en-US" sz="9600" dirty="0">
                <a:effectLst/>
                <a:latin typeface="SutonnyMJ" pitchFamily="2" charset="0"/>
                <a:ea typeface="Calibri" panose="020F0502020204030204" pitchFamily="34" charset="0"/>
                <a:cs typeface="SutonnyMJ" pitchFamily="2" charset="0"/>
              </a:rPr>
              <a:t>‡`©k `</a:t>
            </a:r>
            <a:r>
              <a:rPr lang="en-US" sz="9600" dirty="0" err="1">
                <a:effectLst/>
                <a:latin typeface="SutonnyMJ" pitchFamily="2" charset="0"/>
                <a:ea typeface="Calibri" panose="020F0502020204030204" pitchFamily="34" charset="0"/>
                <a:cs typeface="SutonnyMJ" pitchFamily="2" charset="0"/>
              </a:rPr>
              <a:t>vI</a:t>
            </a:r>
            <a:r>
              <a:rPr lang="en-US" sz="9600" dirty="0">
                <a:effectLst/>
                <a:latin typeface="SutonnyMJ" pitchFamily="2" charset="0"/>
                <a:ea typeface="Calibri" panose="020F0502020204030204" pitchFamily="34" charset="0"/>
                <a:cs typeface="SutonnyMJ" pitchFamily="2" charset="0"/>
              </a:rPr>
              <a:t> ; </a:t>
            </a:r>
            <a:r>
              <a:rPr lang="en-US" sz="9600" dirty="0" err="1">
                <a:effectLst/>
                <a:latin typeface="SutonnyMJ" pitchFamily="2" charset="0"/>
                <a:ea typeface="Calibri" panose="020F0502020204030204" pitchFamily="34" charset="0"/>
                <a:cs typeface="SutonnyMJ" pitchFamily="2" charset="0"/>
              </a:rPr>
              <a:t>kxNªB</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Zvgvw`M‡K</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cvcvPvix</a:t>
            </a:r>
            <a:r>
              <a:rPr lang="en-US" sz="9600" dirty="0">
                <a:effectLst/>
                <a:latin typeface="SutonnyMJ" pitchFamily="2" charset="0"/>
                <a:ea typeface="Calibri" panose="020F0502020204030204" pitchFamily="34" charset="0"/>
                <a:cs typeface="SutonnyMJ" pitchFamily="2" charset="0"/>
              </a:rPr>
              <a:t>‡`</a:t>
            </a:r>
            <a:r>
              <a:rPr lang="en-US" sz="9600" dirty="0" err="1">
                <a:effectLst/>
                <a:latin typeface="SutonnyMJ" pitchFamily="2" charset="0"/>
                <a:ea typeface="Calibri" panose="020F0502020204030204" pitchFamily="34" charset="0"/>
                <a:cs typeface="SutonnyMJ" pitchFamily="2" charset="0"/>
              </a:rPr>
              <a:t>i</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Avevm</a:t>
            </a:r>
            <a:r>
              <a:rPr lang="en-US" sz="9600" dirty="0">
                <a:effectLst/>
                <a:latin typeface="SutonnyMJ" pitchFamily="2" charset="0"/>
                <a:ea typeface="Calibri" panose="020F0502020204030204" pitchFamily="34" charset="0"/>
                <a:cs typeface="SutonnyMJ" pitchFamily="2" charset="0"/>
              </a:rPr>
              <a:t> †`</a:t>
            </a:r>
            <a:r>
              <a:rPr lang="en-US" sz="9600" dirty="0" err="1">
                <a:effectLst/>
                <a:latin typeface="SutonnyMJ" pitchFamily="2" charset="0"/>
                <a:ea typeface="Calibri" panose="020F0502020204030204" pitchFamily="34" charset="0"/>
                <a:cs typeface="SutonnyMJ" pitchFamily="2" charset="0"/>
              </a:rPr>
              <a:t>LvBe</a:t>
            </a:r>
            <a:r>
              <a:rPr lang="en-US" sz="9600" dirty="0">
                <a:effectLst/>
                <a:latin typeface="SutonnyMJ" pitchFamily="2" charset="0"/>
                <a:ea typeface="Calibri" panose="020F0502020204030204" pitchFamily="34" charset="0"/>
                <a:cs typeface="SutonnyMJ" pitchFamily="2" charset="0"/>
              </a:rPr>
              <a:t>|</a:t>
            </a:r>
            <a:r>
              <a:rPr lang="en-US" sz="9600" dirty="0">
                <a:effectLst/>
                <a:latin typeface="SutonnyMJ" pitchFamily="2" charset="0"/>
                <a:cs typeface="SutonnyMJ" pitchFamily="2" charset="0"/>
              </a:rPr>
              <a:t> </a:t>
            </a:r>
            <a:r>
              <a:rPr lang="ar-SA" sz="9600" spc="-10" dirty="0">
                <a:solidFill>
                  <a:srgbClr val="00B0F0"/>
                </a:solidFill>
                <a:effectLst/>
                <a:latin typeface="SutonnyMJ" pitchFamily="2" charset="0"/>
                <a:ea typeface="Calibri" panose="020F0502020204030204" pitchFamily="34" charset="0"/>
                <a:cs typeface="noorehuda"/>
              </a:rPr>
              <a:t>اَحۡسَنُ</a:t>
            </a:r>
            <a:r>
              <a:rPr lang="en-US" sz="9600" spc="-10" dirty="0">
                <a:solidFill>
                  <a:srgbClr val="00B0F0"/>
                </a:solidFill>
                <a:effectLst/>
                <a:latin typeface="SutonnyMJ" pitchFamily="2" charset="0"/>
                <a:ea typeface="Calibri" panose="020F0502020204030204" pitchFamily="34" charset="0"/>
                <a:cs typeface="SutonnyMJ" pitchFamily="2" charset="0"/>
              </a:rPr>
              <a:t> : </a:t>
            </a:r>
            <a:r>
              <a:rPr lang="en-US" sz="9600" spc="-10" dirty="0" err="1">
                <a:solidFill>
                  <a:srgbClr val="00B0F0"/>
                </a:solidFill>
                <a:effectLst/>
                <a:latin typeface="SutonnyMJ" pitchFamily="2" charset="0"/>
                <a:ea typeface="Calibri" panose="020F0502020204030204" pitchFamily="34" charset="0"/>
                <a:cs typeface="SutonnyMJ" pitchFamily="2" charset="0"/>
              </a:rPr>
              <a:t>AZz¨Ëg</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ZvIiv‡Z</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ev</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mg¯Í</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Avjøvn&amp;i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wKZv‡e</a:t>
            </a:r>
            <a:r>
              <a:rPr lang="en-US" sz="9600" spc="-10" dirty="0">
                <a:solidFill>
                  <a:srgbClr val="000000"/>
                </a:solidFill>
                <a:effectLst/>
                <a:latin typeface="SutonnyMJ" pitchFamily="2" charset="0"/>
                <a:ea typeface="Calibri" panose="020F0502020204030204" pitchFamily="34" charset="0"/>
                <a:cs typeface="SutonnyMJ" pitchFamily="2" charset="0"/>
              </a:rPr>
              <a:t> †h </a:t>
            </a:r>
            <a:r>
              <a:rPr lang="en-US" sz="9600" spc="-10" dirty="0" err="1">
                <a:solidFill>
                  <a:srgbClr val="000000"/>
                </a:solidFill>
                <a:effectLst/>
                <a:latin typeface="SutonnyMJ" pitchFamily="2" charset="0"/>
                <a:ea typeface="Calibri" panose="020F0502020204030204" pitchFamily="34" charset="0"/>
                <a:cs typeface="SutonnyMJ" pitchFamily="2" charset="0"/>
              </a:rPr>
              <a:t>mKj</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wb</a:t>
            </a:r>
            <a:r>
              <a:rPr lang="en-US" sz="9600" spc="-10" dirty="0">
                <a:solidFill>
                  <a:srgbClr val="000000"/>
                </a:solidFill>
                <a:effectLst/>
                <a:latin typeface="SutonnyMJ" pitchFamily="2" charset="0"/>
                <a:ea typeface="Calibri" panose="020F0502020204030204" pitchFamily="34" charset="0"/>
                <a:cs typeface="SutonnyMJ" pitchFamily="2" charset="0"/>
              </a:rPr>
              <a:t>‡`©k †`</a:t>
            </a:r>
            <a:r>
              <a:rPr lang="en-US" sz="9600" spc="-10" dirty="0" err="1">
                <a:solidFill>
                  <a:srgbClr val="000000"/>
                </a:solidFill>
                <a:effectLst/>
                <a:latin typeface="SutonnyMJ" pitchFamily="2" charset="0"/>
                <a:ea typeface="Calibri" panose="020F0502020204030204" pitchFamily="34" charset="0"/>
                <a:cs typeface="SutonnyMJ" pitchFamily="2" charset="0"/>
              </a:rPr>
              <a:t>Iqv</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nBqv‡Q</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Zvnv</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meB</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DËg</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cÖ`Ë</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weavbvejxi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g‡a</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wKQz</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AwZ</a:t>
            </a:r>
            <a:r>
              <a:rPr lang="en-US" sz="9600" spc="-10" dirty="0">
                <a:solidFill>
                  <a:srgbClr val="000000"/>
                </a:solidFill>
                <a:effectLst/>
                <a:latin typeface="SutonnyMJ" pitchFamily="2" charset="0"/>
                <a:ea typeface="Calibri" panose="020F0502020204030204" pitchFamily="34" charset="0"/>
                <a:cs typeface="SutonnyMJ" pitchFamily="2" charset="0"/>
              </a:rPr>
              <a:t> D”P </a:t>
            </a:r>
            <a:r>
              <a:rPr lang="en-US" sz="9600" spc="-10" dirty="0" err="1">
                <a:solidFill>
                  <a:srgbClr val="000000"/>
                </a:solidFill>
                <a:effectLst/>
                <a:latin typeface="SutonnyMJ" pitchFamily="2" charset="0"/>
                <a:ea typeface="Calibri" panose="020F0502020204030204" pitchFamily="34" charset="0"/>
                <a:cs typeface="SutonnyMJ" pitchFamily="2" charset="0"/>
              </a:rPr>
              <a:t>ch©v‡qi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mB¸wji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cvjb</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ÔAvÕwhgvnÕ</a:t>
            </a:r>
            <a:r>
              <a:rPr lang="en-US" sz="9600" spc="-10" dirty="0">
                <a:solidFill>
                  <a:srgbClr val="000000"/>
                </a:solidFill>
                <a:effectLst/>
                <a:latin typeface="SutonnyMJ" pitchFamily="2" charset="0"/>
                <a:ea typeface="Calibri" panose="020F0502020204030204" pitchFamily="34" charset="0"/>
                <a:cs typeface="SutonnyMJ" pitchFamily="2" charset="0"/>
              </a:rPr>
              <a:t> A_©</a:t>
            </a:r>
            <a:r>
              <a:rPr lang="en-US" sz="9600" spc="-10" dirty="0" err="1">
                <a:solidFill>
                  <a:srgbClr val="000000"/>
                </a:solidFill>
                <a:effectLst/>
                <a:latin typeface="SutonnyMJ" pitchFamily="2" charset="0"/>
                <a:ea typeface="Calibri" panose="020F0502020204030204" pitchFamily="34" charset="0"/>
                <a:cs typeface="SutonnyMJ" pitchFamily="2" charset="0"/>
              </a:rPr>
              <a:t>vr</a:t>
            </a:r>
            <a:r>
              <a:rPr lang="en-US" sz="9600" spc="-10" dirty="0">
                <a:solidFill>
                  <a:srgbClr val="000000"/>
                </a:solidFill>
                <a:effectLst/>
                <a:latin typeface="SutonnyMJ" pitchFamily="2" charset="0"/>
                <a:ea typeface="Calibri" panose="020F0502020204030204" pitchFamily="34" charset="0"/>
                <a:cs typeface="SutonnyMJ" pitchFamily="2" charset="0"/>
              </a:rPr>
              <a:t> D”P </a:t>
            </a:r>
            <a:r>
              <a:rPr lang="en-US" sz="9600" spc="-10" dirty="0" err="1">
                <a:solidFill>
                  <a:srgbClr val="000000"/>
                </a:solidFill>
                <a:effectLst/>
                <a:latin typeface="SutonnyMJ" pitchFamily="2" charset="0"/>
                <a:ea typeface="Calibri" panose="020F0502020204030204" pitchFamily="34" charset="0"/>
                <a:cs typeface="SutonnyMJ" pitchFamily="2" charset="0"/>
              </a:rPr>
              <a:t>gv‡bi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wbôv</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AZz¨Ëg</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Avi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mvaviY</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weav‡bi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AbymiY</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ÔiæLmvnÕ</a:t>
            </a:r>
            <a:r>
              <a:rPr lang="en-US" sz="9600" spc="-10" dirty="0">
                <a:solidFill>
                  <a:srgbClr val="000000"/>
                </a:solidFill>
                <a:effectLst/>
                <a:latin typeface="SutonnyMJ" pitchFamily="2" charset="0"/>
                <a:ea typeface="Calibri" panose="020F0502020204030204" pitchFamily="34" charset="0"/>
                <a:cs typeface="SutonnyMJ" pitchFamily="2" charset="0"/>
              </a:rPr>
              <a:t> A_©</a:t>
            </a:r>
            <a:r>
              <a:rPr lang="en-US" sz="9600" spc="-10" dirty="0" err="1">
                <a:solidFill>
                  <a:srgbClr val="000000"/>
                </a:solidFill>
                <a:effectLst/>
                <a:latin typeface="SutonnyMJ" pitchFamily="2" charset="0"/>
                <a:ea typeface="Calibri" panose="020F0502020204030204" pitchFamily="34" charset="0"/>
                <a:cs typeface="SutonnyMJ" pitchFamily="2" charset="0"/>
              </a:rPr>
              <a:t>vr</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mvaviY</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gv‡bi</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wbôv</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hvnv‡K</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Rv‡qh</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ejv</a:t>
            </a:r>
            <a:r>
              <a:rPr lang="en-US" sz="9600" spc="-10" dirty="0">
                <a:solidFill>
                  <a:srgbClr val="000000"/>
                </a:solidFill>
                <a:effectLst/>
                <a:latin typeface="SutonnyMJ" pitchFamily="2" charset="0"/>
                <a:ea typeface="Calibri" panose="020F0502020204030204" pitchFamily="34" charset="0"/>
                <a:cs typeface="SutonnyMJ" pitchFamily="2" charset="0"/>
              </a:rPr>
              <a:t> </a:t>
            </a:r>
            <a:r>
              <a:rPr lang="en-US" sz="9600" spc="-10" dirty="0" err="1">
                <a:solidFill>
                  <a:srgbClr val="000000"/>
                </a:solidFill>
                <a:effectLst/>
                <a:latin typeface="SutonnyMJ" pitchFamily="2" charset="0"/>
                <a:ea typeface="Calibri" panose="020F0502020204030204" pitchFamily="34" charset="0"/>
                <a:cs typeface="SutonnyMJ" pitchFamily="2" charset="0"/>
              </a:rPr>
              <a:t>hvq</a:t>
            </a:r>
            <a:r>
              <a:rPr lang="en-US" sz="9600" spc="-10" dirty="0">
                <a:solidFill>
                  <a:srgbClr val="000000"/>
                </a:solidFill>
                <a:effectLst/>
                <a:latin typeface="SutonnyMJ" pitchFamily="2" charset="0"/>
                <a:ea typeface="Calibri" panose="020F0502020204030204" pitchFamily="34" charset="0"/>
                <a:cs typeface="SutonnyMJ" pitchFamily="2" charset="0"/>
              </a:rPr>
              <a:t>| </a:t>
            </a:r>
          </a:p>
          <a:p>
            <a:pPr marL="342900" marR="0" indent="-342900" algn="just">
              <a:spcBef>
                <a:spcPts val="0"/>
              </a:spcBef>
              <a:spcAft>
                <a:spcPts val="0"/>
              </a:spcAft>
              <a:tabLst>
                <a:tab pos="228600" algn="l"/>
              </a:tabLst>
            </a:pPr>
            <a:r>
              <a:rPr lang="en-US" sz="8800" spc="-10" dirty="0">
                <a:solidFill>
                  <a:srgbClr val="000000"/>
                </a:solidFill>
                <a:latin typeface="SutonnyMJ" pitchFamily="2" charset="0"/>
                <a:ea typeface="Calibri" panose="020F0502020204030204" pitchFamily="34" charset="0"/>
                <a:cs typeface="SutonnyMJ" pitchFamily="2" charset="0"/>
              </a:rPr>
              <a:t>     </a:t>
            </a:r>
            <a:r>
              <a:rPr lang="en-US" sz="8800" spc="-10" dirty="0">
                <a:solidFill>
                  <a:srgbClr val="000000"/>
                </a:solidFill>
                <a:effectLst/>
                <a:latin typeface="SutonnyMJ" pitchFamily="2" charset="0"/>
                <a:ea typeface="Calibri" panose="020F0502020204030204" pitchFamily="34" charset="0"/>
                <a:cs typeface="SutonnyMJ" pitchFamily="2" charset="0"/>
              </a:rPr>
              <a:t>(`ª. 39 : 18, 55| </a:t>
            </a:r>
            <a:r>
              <a:rPr lang="en-US" sz="8800" spc="-10" dirty="0" err="1">
                <a:solidFill>
                  <a:srgbClr val="000000"/>
                </a:solidFill>
                <a:effectLst/>
                <a:latin typeface="SutonnyMJ" pitchFamily="2" charset="0"/>
                <a:ea typeface="Calibri" panose="020F0502020204030204" pitchFamily="34" charset="0"/>
                <a:cs typeface="SutonnyMJ" pitchFamily="2" charset="0"/>
              </a:rPr>
              <a:t>D`vniY</a:t>
            </a:r>
            <a:r>
              <a:rPr lang="en-US" sz="8800" spc="-10" dirty="0">
                <a:solidFill>
                  <a:srgbClr val="000000"/>
                </a:solidFill>
                <a:effectLst/>
                <a:latin typeface="SutonnyMJ" pitchFamily="2" charset="0"/>
                <a:ea typeface="Calibri" panose="020F0502020204030204" pitchFamily="34" charset="0"/>
                <a:cs typeface="SutonnyMJ" pitchFamily="2" charset="0"/>
              </a:rPr>
              <a:t>¯^</a:t>
            </a:r>
            <a:r>
              <a:rPr lang="en-US" sz="8800" spc="-10" dirty="0" err="1">
                <a:solidFill>
                  <a:srgbClr val="000000"/>
                </a:solidFill>
                <a:effectLst/>
                <a:latin typeface="SutonnyMJ" pitchFamily="2" charset="0"/>
                <a:ea typeface="Calibri" panose="020F0502020204030204" pitchFamily="34" charset="0"/>
                <a:cs typeface="SutonnyMJ" pitchFamily="2" charset="0"/>
              </a:rPr>
              <a:t>iƒc</a:t>
            </a:r>
            <a:r>
              <a:rPr lang="en-US" sz="8800" spc="-10" dirty="0">
                <a:solidFill>
                  <a:srgbClr val="000000"/>
                </a:solidFill>
                <a:effectLst/>
                <a:latin typeface="SutonnyMJ" pitchFamily="2" charset="0"/>
                <a:ea typeface="Calibri" panose="020F0502020204030204" pitchFamily="34" charset="0"/>
                <a:cs typeface="SutonnyMJ" pitchFamily="2" charset="0"/>
              </a:rPr>
              <a:t> †`</a:t>
            </a:r>
            <a:r>
              <a:rPr lang="en-US" sz="8800" spc="-10" dirty="0" err="1">
                <a:solidFill>
                  <a:srgbClr val="000000"/>
                </a:solidFill>
                <a:effectLst/>
                <a:latin typeface="SutonnyMJ" pitchFamily="2" charset="0"/>
                <a:ea typeface="Calibri" panose="020F0502020204030204" pitchFamily="34" charset="0"/>
                <a:cs typeface="SutonnyMJ" pitchFamily="2" charset="0"/>
              </a:rPr>
              <a:t>Lyb</a:t>
            </a:r>
            <a:r>
              <a:rPr lang="en-US" sz="8800" spc="-10" dirty="0">
                <a:solidFill>
                  <a:srgbClr val="000000"/>
                </a:solidFill>
                <a:effectLst/>
                <a:latin typeface="SutonnyMJ" pitchFamily="2" charset="0"/>
                <a:ea typeface="Calibri" panose="020F0502020204030204" pitchFamily="34" charset="0"/>
                <a:cs typeface="SutonnyMJ" pitchFamily="2" charset="0"/>
              </a:rPr>
              <a:t> </a:t>
            </a:r>
            <a:r>
              <a:rPr lang="en-US" sz="8800" spc="-10" dirty="0" err="1">
                <a:solidFill>
                  <a:srgbClr val="000000"/>
                </a:solidFill>
                <a:effectLst/>
                <a:latin typeface="SutonnyMJ" pitchFamily="2" charset="0"/>
                <a:ea typeface="Calibri" panose="020F0502020204030204" pitchFamily="34" charset="0"/>
                <a:cs typeface="SutonnyMJ" pitchFamily="2" charset="0"/>
              </a:rPr>
              <a:t>AvqvZ</a:t>
            </a:r>
            <a:r>
              <a:rPr lang="en-US" sz="8800" spc="-10" dirty="0">
                <a:solidFill>
                  <a:srgbClr val="000000"/>
                </a:solidFill>
                <a:effectLst/>
                <a:latin typeface="SutonnyMJ" pitchFamily="2" charset="0"/>
                <a:ea typeface="Calibri" panose="020F0502020204030204" pitchFamily="34" charset="0"/>
                <a:cs typeface="SutonnyMJ" pitchFamily="2" charset="0"/>
              </a:rPr>
              <a:t> 16 : 126| </a:t>
            </a:r>
            <a:r>
              <a:rPr lang="en-US" sz="8800" spc="-10" dirty="0" err="1">
                <a:solidFill>
                  <a:srgbClr val="000000"/>
                </a:solidFill>
                <a:effectLst/>
                <a:latin typeface="SutonnyMJ" pitchFamily="2" charset="0"/>
                <a:ea typeface="Calibri" panose="020F0502020204030204" pitchFamily="34" charset="0"/>
                <a:cs typeface="SutonnyMJ" pitchFamily="2" charset="0"/>
              </a:rPr>
              <a:t>AviI</a:t>
            </a:r>
            <a:r>
              <a:rPr lang="en-US" sz="8800" spc="-10" dirty="0">
                <a:solidFill>
                  <a:srgbClr val="000000"/>
                </a:solidFill>
                <a:effectLst/>
                <a:latin typeface="SutonnyMJ" pitchFamily="2" charset="0"/>
                <a:ea typeface="Calibri" panose="020F0502020204030204" pitchFamily="34" charset="0"/>
                <a:cs typeface="SutonnyMJ" pitchFamily="2" charset="0"/>
              </a:rPr>
              <a:t> </a:t>
            </a:r>
            <a:r>
              <a:rPr lang="en-US" sz="8800" spc="-10" dirty="0" err="1">
                <a:solidFill>
                  <a:srgbClr val="000000"/>
                </a:solidFill>
                <a:effectLst/>
                <a:latin typeface="SutonnyMJ" pitchFamily="2" charset="0"/>
                <a:ea typeface="Calibri" panose="020F0502020204030204" pitchFamily="34" charset="0"/>
                <a:cs typeface="SutonnyMJ" pitchFamily="2" charset="0"/>
              </a:rPr>
              <a:t>we¯ÍvwiZ</a:t>
            </a:r>
            <a:r>
              <a:rPr lang="en-US" sz="8800" spc="-10" dirty="0">
                <a:solidFill>
                  <a:srgbClr val="000000"/>
                </a:solidFill>
                <a:effectLst/>
                <a:latin typeface="SutonnyMJ" pitchFamily="2" charset="0"/>
                <a:ea typeface="Calibri" panose="020F0502020204030204" pitchFamily="34" charset="0"/>
                <a:cs typeface="SutonnyMJ" pitchFamily="2" charset="0"/>
              </a:rPr>
              <a:t> †`</a:t>
            </a:r>
            <a:r>
              <a:rPr lang="en-US" sz="8800" spc="-10" dirty="0" err="1">
                <a:solidFill>
                  <a:srgbClr val="000000"/>
                </a:solidFill>
                <a:effectLst/>
                <a:latin typeface="SutonnyMJ" pitchFamily="2" charset="0"/>
                <a:ea typeface="Calibri" panose="020F0502020204030204" pitchFamily="34" charset="0"/>
                <a:cs typeface="SutonnyMJ" pitchFamily="2" charset="0"/>
              </a:rPr>
              <a:t>Lyb</a:t>
            </a:r>
            <a:r>
              <a:rPr lang="en-US" sz="8800" spc="-10" dirty="0">
                <a:solidFill>
                  <a:srgbClr val="000000"/>
                </a:solidFill>
                <a:effectLst/>
                <a:latin typeface="SutonnyMJ" pitchFamily="2" charset="0"/>
                <a:ea typeface="Calibri" panose="020F0502020204030204" pitchFamily="34" charset="0"/>
                <a:cs typeface="SutonnyMJ" pitchFamily="2" charset="0"/>
              </a:rPr>
              <a:t> B </a:t>
            </a:r>
            <a:r>
              <a:rPr lang="en-US" sz="8800" spc="-10" dirty="0" err="1">
                <a:solidFill>
                  <a:srgbClr val="000000"/>
                </a:solidFill>
                <a:effectLst/>
                <a:latin typeface="SutonnyMJ" pitchFamily="2" charset="0"/>
                <a:ea typeface="Calibri" panose="020F0502020204030204" pitchFamily="34" charset="0"/>
                <a:cs typeface="SutonnyMJ" pitchFamily="2" charset="0"/>
              </a:rPr>
              <a:t>Avjx</a:t>
            </a:r>
            <a:r>
              <a:rPr lang="en-US" sz="8800" spc="-10" dirty="0">
                <a:solidFill>
                  <a:srgbClr val="000000"/>
                </a:solidFill>
                <a:effectLst/>
                <a:latin typeface="SutonnyMJ" pitchFamily="2" charset="0"/>
                <a:ea typeface="Calibri" panose="020F0502020204030204" pitchFamily="34" charset="0"/>
                <a:cs typeface="SutonnyMJ" pitchFamily="2" charset="0"/>
              </a:rPr>
              <a:t> </a:t>
            </a:r>
            <a:r>
              <a:rPr lang="en-US" sz="8800" spc="-10" dirty="0" err="1">
                <a:solidFill>
                  <a:srgbClr val="000000"/>
                </a:solidFill>
                <a:effectLst/>
                <a:latin typeface="SutonnyMJ" pitchFamily="2" charset="0"/>
                <a:ea typeface="Calibri" panose="020F0502020204030204" pitchFamily="34" charset="0"/>
                <a:cs typeface="SutonnyMJ" pitchFamily="2" charset="0"/>
              </a:rPr>
              <a:t>UxKv</a:t>
            </a:r>
            <a:r>
              <a:rPr lang="en-US" sz="8800" spc="-10" dirty="0">
                <a:solidFill>
                  <a:srgbClr val="000000"/>
                </a:solidFill>
                <a:effectLst/>
                <a:latin typeface="SutonnyMJ" pitchFamily="2" charset="0"/>
                <a:ea typeface="Calibri" panose="020F0502020204030204" pitchFamily="34" charset="0"/>
                <a:cs typeface="SutonnyMJ" pitchFamily="2" charset="0"/>
              </a:rPr>
              <a:t> 1107)|</a:t>
            </a:r>
            <a:endParaRPr lang="en-US" sz="8600" spc="-10" dirty="0">
              <a:solidFill>
                <a:srgbClr val="000000"/>
              </a:solidFill>
              <a:latin typeface="SutonnyMJ" pitchFamily="2" charset="0"/>
              <a:ea typeface="Calibri" panose="020F0502020204030204" pitchFamily="34" charset="0"/>
              <a:cs typeface="SutonnyMJ" pitchFamily="2" charset="0"/>
            </a:endParaRPr>
          </a:p>
          <a:p>
            <a:pPr marL="342900" marR="0" indent="-342900" algn="just">
              <a:spcBef>
                <a:spcPts val="0"/>
              </a:spcBef>
              <a:spcAft>
                <a:spcPts val="0"/>
              </a:spcAft>
              <a:tabLst>
                <a:tab pos="228600" algn="l"/>
              </a:tabLst>
            </a:pPr>
            <a:endParaRPr lang="en-US" sz="5900" spc="-10" dirty="0">
              <a:solidFill>
                <a:srgbClr val="000000"/>
              </a:solidFill>
              <a:effectLst/>
              <a:latin typeface="SutonnyMJ" pitchFamily="2" charset="0"/>
              <a:ea typeface="Calibri" panose="020F0502020204030204" pitchFamily="34" charset="0"/>
              <a:cs typeface="SutonnyMJ" pitchFamily="2" charset="0"/>
            </a:endParaRPr>
          </a:p>
          <a:p>
            <a:pPr marL="342900" marR="0" indent="-342900" algn="just">
              <a:spcBef>
                <a:spcPts val="0"/>
              </a:spcBef>
              <a:spcAft>
                <a:spcPts val="0"/>
              </a:spcAft>
              <a:tabLst>
                <a:tab pos="228600" algn="l"/>
              </a:tabLst>
            </a:pPr>
            <a:r>
              <a:rPr lang="en-US" sz="5900" dirty="0">
                <a:solidFill>
                  <a:srgbClr val="000000"/>
                </a:solidFill>
                <a:effectLst/>
                <a:latin typeface="SutonnyMJ" pitchFamily="2" charset="0"/>
                <a:ea typeface="Calibri" panose="020F0502020204030204" pitchFamily="34" charset="0"/>
                <a:cs typeface="SutonnyMJ" pitchFamily="2" charset="0"/>
              </a:rPr>
              <a:t> </a:t>
            </a:r>
          </a:p>
          <a:p>
            <a:pPr marL="342900" marR="0" indent="-342900" algn="just">
              <a:spcBef>
                <a:spcPts val="0"/>
              </a:spcBef>
              <a:spcAft>
                <a:spcPts val="0"/>
              </a:spcAft>
              <a:tabLst>
                <a:tab pos="228600" algn="l"/>
              </a:tabLst>
            </a:pPr>
            <a:r>
              <a:rPr lang="en-US" sz="3200" dirty="0">
                <a:solidFill>
                  <a:srgbClr val="000000"/>
                </a:solidFill>
                <a:effectLst/>
                <a:latin typeface="SutonnyMJ" pitchFamily="2" charset="0"/>
                <a:ea typeface="Calibri" panose="020F0502020204030204" pitchFamily="34" charset="0"/>
                <a:cs typeface="SutonnyMJ" pitchFamily="2" charset="0"/>
              </a:rPr>
              <a:t> </a:t>
            </a:r>
          </a:p>
        </p:txBody>
      </p:sp>
      <p:sp>
        <p:nvSpPr>
          <p:cNvPr id="4" name="Title 7">
            <a:extLst>
              <a:ext uri="{FF2B5EF4-FFF2-40B4-BE49-F238E27FC236}">
                <a16:creationId xmlns:a16="http://schemas.microsoft.com/office/drawing/2014/main" xmlns="" id="{B2B5EFF7-BC20-474C-875D-691946C0148F}"/>
              </a:ext>
            </a:extLst>
          </p:cNvPr>
          <p:cNvSpPr>
            <a:spLocks noGrp="1"/>
          </p:cNvSpPr>
          <p:nvPr>
            <p:ph type="title"/>
          </p:nvPr>
        </p:nvSpPr>
        <p:spPr>
          <a:xfrm>
            <a:off x="858131" y="533524"/>
            <a:ext cx="9605811" cy="55634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173810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541609" y="1524708"/>
            <a:ext cx="10629973"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n-US" dirty="0">
              <a:latin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xmlns="" id="{1D4A9502-6B35-4011-9EB4-8FC869BB6E86}"/>
              </a:ext>
            </a:extLst>
          </p:cNvPr>
          <p:cNvPicPr>
            <a:picLocks noChangeAspect="1"/>
          </p:cNvPicPr>
          <p:nvPr/>
        </p:nvPicPr>
        <p:blipFill>
          <a:blip r:embed="rId2"/>
          <a:stretch>
            <a:fillRect/>
          </a:stretch>
        </p:blipFill>
        <p:spPr>
          <a:xfrm>
            <a:off x="397564" y="1717392"/>
            <a:ext cx="5897220" cy="3486150"/>
          </a:xfrm>
          <a:prstGeom prst="rect">
            <a:avLst/>
          </a:prstGeom>
        </p:spPr>
      </p:pic>
      <p:pic>
        <p:nvPicPr>
          <p:cNvPr id="11" name="Picture 10">
            <a:extLst>
              <a:ext uri="{FF2B5EF4-FFF2-40B4-BE49-F238E27FC236}">
                <a16:creationId xmlns:a16="http://schemas.microsoft.com/office/drawing/2014/main" xmlns="" id="{79D9225E-E86E-4299-A456-392CC52827B3}"/>
              </a:ext>
            </a:extLst>
          </p:cNvPr>
          <p:cNvPicPr>
            <a:picLocks noChangeAspect="1"/>
          </p:cNvPicPr>
          <p:nvPr/>
        </p:nvPicPr>
        <p:blipFill>
          <a:blip r:embed="rId3"/>
          <a:stretch>
            <a:fillRect/>
          </a:stretch>
        </p:blipFill>
        <p:spPr>
          <a:xfrm>
            <a:off x="6294784" y="1717392"/>
            <a:ext cx="5698436" cy="3486150"/>
          </a:xfrm>
          <a:prstGeom prst="rect">
            <a:avLst/>
          </a:prstGeom>
        </p:spPr>
      </p:pic>
      <p:sp>
        <p:nvSpPr>
          <p:cNvPr id="8" name="Title 7">
            <a:extLst>
              <a:ext uri="{FF2B5EF4-FFF2-40B4-BE49-F238E27FC236}">
                <a16:creationId xmlns:a16="http://schemas.microsoft.com/office/drawing/2014/main" xmlns="" id="{17DA88BF-61EB-4F2A-A2AC-088CCA41DD77}"/>
              </a:ext>
            </a:extLst>
          </p:cNvPr>
          <p:cNvSpPr>
            <a:spLocks noGrp="1"/>
          </p:cNvSpPr>
          <p:nvPr>
            <p:ph type="title"/>
          </p:nvPr>
        </p:nvSpPr>
        <p:spPr>
          <a:xfrm>
            <a:off x="1179443" y="414575"/>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23237522-427F-4A87-8B88-029DFF818D60}"/>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1782900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6ECBF3-B929-4A01-83A0-0DD20B851156}"/>
              </a:ext>
            </a:extLst>
          </p:cNvPr>
          <p:cNvPicPr>
            <a:picLocks noChangeAspect="1"/>
          </p:cNvPicPr>
          <p:nvPr/>
        </p:nvPicPr>
        <p:blipFill>
          <a:blip r:embed="rId2"/>
          <a:stretch>
            <a:fillRect/>
          </a:stretch>
        </p:blipFill>
        <p:spPr>
          <a:xfrm>
            <a:off x="6095999" y="3661279"/>
            <a:ext cx="5897217" cy="3090141"/>
          </a:xfrm>
          <a:prstGeom prst="rect">
            <a:avLst/>
          </a:prstGeom>
        </p:spPr>
      </p:pic>
      <p:pic>
        <p:nvPicPr>
          <p:cNvPr id="6" name="Picture 5">
            <a:extLst>
              <a:ext uri="{FF2B5EF4-FFF2-40B4-BE49-F238E27FC236}">
                <a16:creationId xmlns:a16="http://schemas.microsoft.com/office/drawing/2014/main" xmlns="" id="{48E69853-3BA5-4EB0-A23D-7D22163CE6D1}"/>
              </a:ext>
            </a:extLst>
          </p:cNvPr>
          <p:cNvPicPr>
            <a:picLocks noChangeAspect="1"/>
          </p:cNvPicPr>
          <p:nvPr/>
        </p:nvPicPr>
        <p:blipFill>
          <a:blip r:embed="rId3"/>
          <a:stretch>
            <a:fillRect/>
          </a:stretch>
        </p:blipFill>
        <p:spPr>
          <a:xfrm>
            <a:off x="6096000" y="1302393"/>
            <a:ext cx="5897217" cy="2358886"/>
          </a:xfrm>
          <a:prstGeom prst="rect">
            <a:avLst/>
          </a:prstGeom>
        </p:spPr>
      </p:pic>
      <p:pic>
        <p:nvPicPr>
          <p:cNvPr id="16386" name="Picture 2" descr="Pin on Islamic studies">
            <a:extLst>
              <a:ext uri="{FF2B5EF4-FFF2-40B4-BE49-F238E27FC236}">
                <a16:creationId xmlns:a16="http://schemas.microsoft.com/office/drawing/2014/main" xmlns="" id="{7330E64C-8460-4DF7-93D1-E32D24F79FD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6468" y="1302393"/>
            <a:ext cx="5340626" cy="510798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7">
            <a:extLst>
              <a:ext uri="{FF2B5EF4-FFF2-40B4-BE49-F238E27FC236}">
                <a16:creationId xmlns:a16="http://schemas.microsoft.com/office/drawing/2014/main" xmlns="" id="{0F1B08E1-05EF-4F94-800E-7E77C7C83BB2}"/>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6569FAB6-DFA6-4E8B-B6D1-C250A40AFA56}"/>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95613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5145CBF-9516-4A3C-8B96-9227A7F166A8}"/>
              </a:ext>
            </a:extLst>
          </p:cNvPr>
          <p:cNvSpPr txBox="1"/>
          <p:nvPr/>
        </p:nvSpPr>
        <p:spPr>
          <a:xfrm>
            <a:off x="371061" y="1289357"/>
            <a:ext cx="11476382" cy="5078313"/>
          </a:xfrm>
          <a:prstGeom prst="rect">
            <a:avLst/>
          </a:prstGeom>
          <a:noFill/>
        </p:spPr>
        <p:txBody>
          <a:bodyPr wrap="square">
            <a:spAutoFit/>
          </a:bodyPr>
          <a:lstStyle/>
          <a:p>
            <a:pPr algn="l"/>
            <a:r>
              <a:rPr lang="en-US" b="0" i="0" dirty="0">
                <a:solidFill>
                  <a:srgbClr val="D24726"/>
                </a:solidFill>
                <a:effectLst/>
                <a:latin typeface="Trebuchet MS" panose="020B0603020202020204" pitchFamily="34" charset="0"/>
              </a:rPr>
              <a:t>The Six </a:t>
            </a:r>
            <a:r>
              <a:rPr lang="en-US" b="0" i="0" dirty="0" err="1">
                <a:solidFill>
                  <a:srgbClr val="D24726"/>
                </a:solidFill>
                <a:effectLst/>
                <a:latin typeface="Trebuchet MS" panose="020B0603020202020204" pitchFamily="34" charset="0"/>
              </a:rPr>
              <a:t>Fardhs</a:t>
            </a:r>
            <a:r>
              <a:rPr lang="en-US" b="0" i="0" dirty="0">
                <a:solidFill>
                  <a:srgbClr val="D24726"/>
                </a:solidFill>
                <a:effectLst/>
                <a:latin typeface="Trebuchet MS" panose="020B0603020202020204" pitchFamily="34" charset="0"/>
              </a:rPr>
              <a:t> Outside of Salah</a:t>
            </a:r>
          </a:p>
          <a:p>
            <a:pPr algn="l"/>
            <a:endParaRPr lang="en-US" b="0" i="0" dirty="0">
              <a:solidFill>
                <a:srgbClr val="202124"/>
              </a:solidFill>
              <a:effectLst/>
              <a:latin typeface="-apple-system"/>
            </a:endParaRPr>
          </a:p>
          <a:p>
            <a:pPr algn="l"/>
            <a:r>
              <a:rPr lang="en-US" b="0" i="0" dirty="0">
                <a:solidFill>
                  <a:srgbClr val="202124"/>
                </a:solidFill>
                <a:effectLst/>
                <a:latin typeface="-apple-system"/>
              </a:rPr>
              <a:t>Those are the </a:t>
            </a:r>
            <a:r>
              <a:rPr lang="en-US" b="0" i="0" dirty="0" err="1">
                <a:solidFill>
                  <a:srgbClr val="202124"/>
                </a:solidFill>
                <a:effectLst/>
                <a:latin typeface="-apple-system"/>
              </a:rPr>
              <a:t>fardhs</a:t>
            </a:r>
            <a:r>
              <a:rPr lang="en-US" b="0" i="0" dirty="0">
                <a:solidFill>
                  <a:srgbClr val="202124"/>
                </a:solidFill>
                <a:effectLst/>
                <a:latin typeface="-apple-system"/>
              </a:rPr>
              <a:t> that one must fulfill before starting a prayer. These </a:t>
            </a:r>
            <a:r>
              <a:rPr lang="en-US" b="0" i="0" dirty="0" err="1">
                <a:solidFill>
                  <a:srgbClr val="202124"/>
                </a:solidFill>
                <a:effectLst/>
                <a:latin typeface="-apple-system"/>
              </a:rPr>
              <a:t>fardhs</a:t>
            </a:r>
            <a:r>
              <a:rPr lang="en-US" b="0" i="0" dirty="0">
                <a:solidFill>
                  <a:srgbClr val="202124"/>
                </a:solidFill>
                <a:effectLst/>
                <a:latin typeface="-apple-system"/>
              </a:rPr>
              <a:t> that prepare us both physically and psychologically to perform a prayer are also called </a:t>
            </a:r>
            <a:r>
              <a:rPr lang="en-US" b="0" i="0" dirty="0">
                <a:solidFill>
                  <a:srgbClr val="00B0F0"/>
                </a:solidFill>
                <a:effectLst/>
                <a:latin typeface="-apple-system"/>
              </a:rPr>
              <a:t>“preconditions of salah.”</a:t>
            </a:r>
          </a:p>
          <a:p>
            <a:pPr algn="l"/>
            <a:endParaRPr lang="en-US" b="0" i="0" dirty="0">
              <a:solidFill>
                <a:srgbClr val="202124"/>
              </a:solidFill>
              <a:effectLst/>
              <a:latin typeface="-apple-system"/>
            </a:endParaRPr>
          </a:p>
          <a:p>
            <a:pPr marL="342900" indent="-342900" algn="l">
              <a:buAutoNum type="arabicPeriod"/>
            </a:pPr>
            <a:r>
              <a:rPr lang="en-US" sz="2400" b="1" i="0" dirty="0">
                <a:solidFill>
                  <a:srgbClr val="202124"/>
                </a:solidFill>
                <a:effectLst/>
                <a:latin typeface="-apple-system"/>
              </a:rPr>
              <a:t>Al-Taharah min Al-</a:t>
            </a:r>
            <a:r>
              <a:rPr lang="en-US" sz="2400" b="1" i="0" dirty="0" err="1">
                <a:solidFill>
                  <a:srgbClr val="202124"/>
                </a:solidFill>
                <a:effectLst/>
                <a:latin typeface="-apple-system"/>
              </a:rPr>
              <a:t>Hadath</a:t>
            </a:r>
            <a:r>
              <a:rPr lang="en-US" sz="2400" b="1" i="0" dirty="0">
                <a:solidFill>
                  <a:srgbClr val="202124"/>
                </a:solidFill>
                <a:effectLst/>
                <a:latin typeface="-apple-system"/>
              </a:rPr>
              <a:t> </a:t>
            </a:r>
            <a:r>
              <a:rPr lang="en-US" sz="2400" b="1" i="0" dirty="0">
                <a:solidFill>
                  <a:srgbClr val="00B0F0"/>
                </a:solidFill>
                <a:effectLst/>
                <a:latin typeface="-apple-system"/>
              </a:rPr>
              <a:t>(</a:t>
            </a:r>
            <a:r>
              <a:rPr lang="ar-SA" sz="2400" b="1" i="0" dirty="0">
                <a:solidFill>
                  <a:srgbClr val="00B0F0"/>
                </a:solidFill>
                <a:effectLst/>
                <a:latin typeface="-apple-system"/>
              </a:rPr>
              <a:t>الطهارة من الحدث</a:t>
            </a:r>
            <a:r>
              <a:rPr lang="en-US" sz="2400" b="1" i="0" dirty="0">
                <a:solidFill>
                  <a:srgbClr val="00B0F0"/>
                </a:solidFill>
                <a:effectLst/>
                <a:latin typeface="-apple-system"/>
              </a:rPr>
              <a:t>)</a:t>
            </a:r>
            <a:endParaRPr lang="en-US" sz="2400" b="1" dirty="0">
              <a:solidFill>
                <a:srgbClr val="00B0F0"/>
              </a:solidFill>
              <a:latin typeface="-apple-system"/>
            </a:endParaRPr>
          </a:p>
          <a:p>
            <a:pPr algn="l"/>
            <a:r>
              <a:rPr lang="en-US" b="1" i="0" dirty="0">
                <a:solidFill>
                  <a:srgbClr val="202124"/>
                </a:solidFill>
                <a:effectLst/>
                <a:latin typeface="-apple-system"/>
              </a:rPr>
              <a:t> (Cleansing oneself from invisible spiritual impurity):</a:t>
            </a:r>
            <a:r>
              <a:rPr lang="en-US" b="0" i="0" dirty="0">
                <a:solidFill>
                  <a:srgbClr val="202124"/>
                </a:solidFill>
                <a:effectLst/>
                <a:latin typeface="-apple-system"/>
              </a:rPr>
              <a:t> In other words, making ablution or ghusl bath, or when it is not possible to make them, making tayammum.</a:t>
            </a:r>
          </a:p>
          <a:p>
            <a:pPr algn="l"/>
            <a:endParaRPr lang="en-US" b="1" i="0" dirty="0">
              <a:solidFill>
                <a:srgbClr val="202124"/>
              </a:solidFill>
              <a:effectLst/>
              <a:latin typeface="-apple-system"/>
            </a:endParaRPr>
          </a:p>
          <a:p>
            <a:pPr algn="l"/>
            <a:r>
              <a:rPr lang="en-US" sz="2400" b="1" i="0" dirty="0">
                <a:effectLst/>
                <a:latin typeface="-apple-system"/>
              </a:rPr>
              <a:t>2</a:t>
            </a:r>
            <a:r>
              <a:rPr lang="en-US" sz="2400" b="1" dirty="0">
                <a:latin typeface="-apple-system"/>
              </a:rPr>
              <a:t>. </a:t>
            </a:r>
            <a:r>
              <a:rPr lang="en-US" sz="2400" b="1" i="0" dirty="0">
                <a:effectLst/>
                <a:latin typeface="-apple-system"/>
              </a:rPr>
              <a:t>Al-Taharah min Al-</a:t>
            </a:r>
            <a:r>
              <a:rPr lang="en-US" sz="2400" b="1" i="0" dirty="0" err="1">
                <a:effectLst/>
                <a:latin typeface="-apple-system"/>
              </a:rPr>
              <a:t>Najasah</a:t>
            </a:r>
            <a:r>
              <a:rPr lang="en-US" sz="2400" b="1" i="0" dirty="0">
                <a:effectLst/>
                <a:latin typeface="-apple-system"/>
              </a:rPr>
              <a:t> </a:t>
            </a:r>
            <a:r>
              <a:rPr lang="en-US" sz="2400" b="1" i="0" dirty="0">
                <a:solidFill>
                  <a:srgbClr val="00B0F0"/>
                </a:solidFill>
                <a:effectLst/>
                <a:latin typeface="-apple-system"/>
              </a:rPr>
              <a:t>(</a:t>
            </a:r>
            <a:r>
              <a:rPr lang="ar-SA" sz="2400" b="1" i="0" dirty="0">
                <a:solidFill>
                  <a:srgbClr val="00B0F0"/>
                </a:solidFill>
                <a:effectLst/>
                <a:latin typeface="-apple-system"/>
              </a:rPr>
              <a:t>الطهارة من النجاسة</a:t>
            </a:r>
            <a:r>
              <a:rPr lang="en-US" sz="2400" b="1" i="0" dirty="0">
                <a:solidFill>
                  <a:srgbClr val="00B0F0"/>
                </a:solidFill>
                <a:effectLst/>
                <a:latin typeface="-apple-system"/>
              </a:rPr>
              <a:t>)</a:t>
            </a:r>
          </a:p>
          <a:p>
            <a:pPr algn="l"/>
            <a:r>
              <a:rPr lang="en-US" b="1" i="0" dirty="0">
                <a:solidFill>
                  <a:srgbClr val="202124"/>
                </a:solidFill>
                <a:effectLst/>
                <a:latin typeface="-apple-system"/>
              </a:rPr>
              <a:t> (Cleansing from visible dirt):</a:t>
            </a:r>
            <a:r>
              <a:rPr lang="en-US" b="0" i="0" dirty="0">
                <a:solidFill>
                  <a:srgbClr val="202124"/>
                </a:solidFill>
                <a:effectLst/>
                <a:latin typeface="-apple-system"/>
              </a:rPr>
              <a:t> Cleansing one’s body, clothes, and the place where the prayer will be performed from visible uncleanness.</a:t>
            </a:r>
          </a:p>
          <a:p>
            <a:pPr algn="l"/>
            <a:endParaRPr lang="en-US" b="1" i="0" dirty="0">
              <a:solidFill>
                <a:srgbClr val="202124"/>
              </a:solidFill>
              <a:effectLst/>
              <a:latin typeface="-apple-system"/>
            </a:endParaRPr>
          </a:p>
          <a:p>
            <a:pPr algn="l"/>
            <a:r>
              <a:rPr lang="en-US" sz="2400" b="1" i="0" dirty="0">
                <a:solidFill>
                  <a:srgbClr val="202124"/>
                </a:solidFill>
                <a:effectLst/>
                <a:latin typeface="-apple-system"/>
              </a:rPr>
              <a:t>3</a:t>
            </a:r>
            <a:r>
              <a:rPr lang="en-US" b="1" i="0" dirty="0">
                <a:solidFill>
                  <a:srgbClr val="202124"/>
                </a:solidFill>
                <a:effectLst/>
                <a:latin typeface="-apple-system"/>
              </a:rPr>
              <a:t>. </a:t>
            </a:r>
            <a:r>
              <a:rPr lang="en-US" sz="2400" b="1" i="0" dirty="0" err="1">
                <a:solidFill>
                  <a:srgbClr val="202124"/>
                </a:solidFill>
                <a:effectLst/>
                <a:latin typeface="-apple-system"/>
              </a:rPr>
              <a:t>Satr</a:t>
            </a:r>
            <a:r>
              <a:rPr lang="en-US" sz="2400" b="1" i="0" dirty="0">
                <a:solidFill>
                  <a:srgbClr val="202124"/>
                </a:solidFill>
                <a:effectLst/>
                <a:latin typeface="-apple-system"/>
              </a:rPr>
              <a:t> al-Awrah </a:t>
            </a:r>
            <a:r>
              <a:rPr lang="en-US" sz="2400" b="1" i="0" dirty="0">
                <a:solidFill>
                  <a:srgbClr val="00B0F0"/>
                </a:solidFill>
                <a:effectLst/>
                <a:latin typeface="-apple-system"/>
              </a:rPr>
              <a:t>(</a:t>
            </a:r>
            <a:r>
              <a:rPr lang="ar-SA" sz="2400" b="1" i="0" dirty="0">
                <a:solidFill>
                  <a:srgbClr val="00B0F0"/>
                </a:solidFill>
                <a:effectLst/>
                <a:latin typeface="-apple-system"/>
              </a:rPr>
              <a:t>ستر العورة</a:t>
            </a:r>
            <a:r>
              <a:rPr lang="en-US" sz="2400" b="1" i="0" dirty="0">
                <a:solidFill>
                  <a:srgbClr val="00B0F0"/>
                </a:solidFill>
                <a:effectLst/>
                <a:latin typeface="-apple-system"/>
              </a:rPr>
              <a:t>)</a:t>
            </a:r>
            <a:endParaRPr lang="en-US" b="1" dirty="0">
              <a:solidFill>
                <a:srgbClr val="202124"/>
              </a:solidFill>
              <a:latin typeface="-apple-system"/>
            </a:endParaRPr>
          </a:p>
          <a:p>
            <a:pPr algn="l"/>
            <a:r>
              <a:rPr lang="en-US" b="1" i="0" dirty="0">
                <a:solidFill>
                  <a:srgbClr val="202124"/>
                </a:solidFill>
                <a:effectLst/>
                <a:latin typeface="-apple-system"/>
              </a:rPr>
              <a:t> (Covering of the necessary parts of one’s body):</a:t>
            </a:r>
            <a:r>
              <a:rPr lang="en-US" b="0" i="0" dirty="0">
                <a:solidFill>
                  <a:srgbClr val="202124"/>
                </a:solidFill>
                <a:effectLst/>
                <a:latin typeface="-apple-system"/>
              </a:rPr>
              <a:t> It is to cover between the navel and knees for a male, and for a female the entire body except face, hands and feet.</a:t>
            </a:r>
          </a:p>
          <a:p>
            <a:pPr algn="l"/>
            <a:endParaRPr lang="en-US" b="0" i="0" dirty="0">
              <a:solidFill>
                <a:srgbClr val="202124"/>
              </a:solidFill>
              <a:effectLst/>
              <a:latin typeface="-apple-system"/>
            </a:endParaRPr>
          </a:p>
        </p:txBody>
      </p:sp>
      <p:sp>
        <p:nvSpPr>
          <p:cNvPr id="5" name="Title 7">
            <a:extLst>
              <a:ext uri="{FF2B5EF4-FFF2-40B4-BE49-F238E27FC236}">
                <a16:creationId xmlns:a16="http://schemas.microsoft.com/office/drawing/2014/main" xmlns="" id="{CE9493C4-E0D7-4763-A186-1744D3663747}"/>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xmlns="" id="{5E939D47-9ED3-402A-B39B-39945B5D3ABC}"/>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73430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xmlns="" id="{A8BEECCF-9D48-4171-9170-F233C319A47D}"/>
              </a:ext>
            </a:extLst>
          </p:cNvPr>
          <p:cNvSpPr txBox="1">
            <a:spLocks/>
          </p:cNvSpPr>
          <p:nvPr/>
        </p:nvSpPr>
        <p:spPr>
          <a:xfrm>
            <a:off x="781878" y="318052"/>
            <a:ext cx="10270435" cy="7700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Segoe UI Light" panose="020B0502040204020203" pitchFamily="34" charset="0"/>
                <a:ea typeface="+mj-ea"/>
                <a:cs typeface="Segoe UI Light" panose="020B0502040204020203" pitchFamily="34" charset="0"/>
              </a:rPr>
              <a:t>    To perform better prayer</a:t>
            </a:r>
            <a:r>
              <a:rPr kumimoji="0" lang="en-US" sz="28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 </a:t>
            </a:r>
            <a:r>
              <a:rPr kumimoji="0" lang="en-US" sz="2800" b="0" i="0" u="none" strike="noStrike" kern="1200" cap="none" spc="0" normalizeH="0" baseline="0" noProof="0" dirty="0">
                <a:ln>
                  <a:noFill/>
                </a:ln>
                <a:solidFill>
                  <a:srgbClr val="E7E6E6">
                    <a:lumMod val="25000"/>
                  </a:srgbClr>
                </a:solidFill>
                <a:effectLst/>
                <a:uLnTx/>
                <a:uFillTx/>
                <a:latin typeface="Segoe UI Light" panose="020B0502040204020203" pitchFamily="34" charset="0"/>
                <a:ea typeface="+mj-ea"/>
                <a:cs typeface="Segoe UI Light" panose="020B0502040204020203" pitchFamily="34" charset="0"/>
              </a:rPr>
              <a:t>– </a:t>
            </a:r>
            <a:r>
              <a:rPr kumimoji="0" lang="as-IN" sz="2800" b="0" i="0" u="none" strike="noStrike" kern="1200" cap="none" spc="0" normalizeH="0" baseline="0" noProof="0" dirty="0">
                <a:ln>
                  <a:noFill/>
                </a:ln>
                <a:solidFill>
                  <a:srgbClr val="5F6368"/>
                </a:solidFill>
                <a:effectLst/>
                <a:uLnTx/>
                <a:uFillTx/>
                <a:latin typeface="Roboto" panose="02000000000000000000" pitchFamily="2" charset="0"/>
                <a:ea typeface="+mj-ea"/>
                <a:cs typeface="+mj-cs"/>
              </a:rPr>
              <a:t>উত্তম</a:t>
            </a:r>
            <a:r>
              <a:rPr kumimoji="0" lang="en-US" sz="2800" b="0" i="0" u="none" strike="noStrike" kern="1200" cap="none" spc="0" normalizeH="0" baseline="0" noProof="0" dirty="0">
                <a:ln>
                  <a:noFill/>
                </a:ln>
                <a:solidFill>
                  <a:srgbClr val="5F6368"/>
                </a:solidFill>
                <a:effectLst/>
                <a:uLnTx/>
                <a:uFillTx/>
                <a:latin typeface="Roboto" panose="02000000000000000000" pitchFamily="2" charset="0"/>
                <a:ea typeface="+mj-ea"/>
                <a:cs typeface="+mj-cs"/>
              </a:rPr>
              <a:t> </a:t>
            </a:r>
            <a:r>
              <a:rPr kumimoji="0" lang="as-IN" sz="2800" b="0" i="0" u="none" strike="noStrike" kern="1200" cap="none" spc="0" normalizeH="0" baseline="0" noProof="0" dirty="0">
                <a:ln>
                  <a:noFill/>
                </a:ln>
                <a:solidFill>
                  <a:srgbClr val="5F6368"/>
                </a:solidFill>
                <a:effectLst/>
                <a:uLnTx/>
                <a:uFillTx/>
                <a:latin typeface="Roboto" panose="02000000000000000000" pitchFamily="2" charset="0"/>
                <a:ea typeface="+mj-ea"/>
                <a:cs typeface="+mj-cs"/>
              </a:rPr>
              <a:t>নামাজ আদায় করার জন্য</a:t>
            </a:r>
            <a:endParaRPr kumimoji="0" lang="en-US" sz="2800" b="0" i="0" u="none" strike="noStrike" kern="1200" cap="none" spc="0" normalizeH="0" baseline="0" noProof="0" dirty="0">
              <a:ln>
                <a:noFill/>
              </a:ln>
              <a:solidFill>
                <a:srgbClr val="E7E6E6">
                  <a:lumMod val="25000"/>
                </a:srgbClr>
              </a:solidFill>
              <a:effectLst/>
              <a:uLnTx/>
              <a:uFillTx/>
              <a:latin typeface="Segoe UI Light" panose="020B0502040204020203" pitchFamily="34" charset="0"/>
              <a:ea typeface="+mj-ea"/>
              <a:cs typeface="Segoe UI Light" panose="020B0502040204020203" pitchFamily="34" charset="0"/>
            </a:endParaRPr>
          </a:p>
        </p:txBody>
      </p:sp>
      <p:sp>
        <p:nvSpPr>
          <p:cNvPr id="6" name="TextBox 5">
            <a:extLst>
              <a:ext uri="{FF2B5EF4-FFF2-40B4-BE49-F238E27FC236}">
                <a16:creationId xmlns:a16="http://schemas.microsoft.com/office/drawing/2014/main" xmlns="" id="{55145CBF-9516-4A3C-8B96-9227A7F166A8}"/>
              </a:ext>
            </a:extLst>
          </p:cNvPr>
          <p:cNvSpPr txBox="1"/>
          <p:nvPr/>
        </p:nvSpPr>
        <p:spPr>
          <a:xfrm>
            <a:off x="371061" y="1289357"/>
            <a:ext cx="11476382"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24726"/>
                </a:solidFill>
                <a:effectLst/>
                <a:uLnTx/>
                <a:uFillTx/>
                <a:latin typeface="Trebuchet MS" panose="020B0603020202020204" pitchFamily="34" charset="0"/>
                <a:ea typeface="+mn-ea"/>
                <a:cs typeface="+mn-cs"/>
              </a:rPr>
              <a:t>( Continue )The Six </a:t>
            </a:r>
            <a:r>
              <a:rPr kumimoji="0" lang="en-US" sz="1800" b="0" i="0" u="none" strike="noStrike" kern="1200" cap="none" spc="0" normalizeH="0" baseline="0" noProof="0" dirty="0" err="1">
                <a:ln>
                  <a:noFill/>
                </a:ln>
                <a:solidFill>
                  <a:srgbClr val="D24726"/>
                </a:solidFill>
                <a:effectLst/>
                <a:uLnTx/>
                <a:uFillTx/>
                <a:latin typeface="Trebuchet MS" panose="020B0603020202020204" pitchFamily="34" charset="0"/>
                <a:ea typeface="+mn-ea"/>
                <a:cs typeface="+mn-cs"/>
              </a:rPr>
              <a:t>Fardhs</a:t>
            </a:r>
            <a:r>
              <a:rPr kumimoji="0" lang="en-US" sz="1800" b="0" i="0" u="none" strike="noStrike" kern="1200" cap="none" spc="0" normalizeH="0" baseline="0" noProof="0" dirty="0">
                <a:ln>
                  <a:noFill/>
                </a:ln>
                <a:solidFill>
                  <a:srgbClr val="D24726"/>
                </a:solidFill>
                <a:effectLst/>
                <a:uLnTx/>
                <a:uFillTx/>
                <a:latin typeface="Trebuchet MS" panose="020B0603020202020204" pitchFamily="34" charset="0"/>
                <a:ea typeface="+mn-ea"/>
                <a:cs typeface="+mn-cs"/>
              </a:rPr>
              <a:t> Outside of Salah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124"/>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02124"/>
                </a:solidFill>
                <a:effectLst/>
                <a:uLnTx/>
                <a:uFillTx/>
                <a:latin typeface="-apple-system"/>
                <a:ea typeface="+mn-ea"/>
                <a:cs typeface="+mn-cs"/>
              </a:rPr>
              <a:t>4. Al-</a:t>
            </a:r>
            <a:r>
              <a:rPr kumimoji="0" lang="en-US" sz="2400" b="1" i="0" u="none" strike="noStrike" kern="1200" cap="none" spc="0" normalizeH="0" baseline="0" noProof="0" dirty="0" err="1">
                <a:ln>
                  <a:noFill/>
                </a:ln>
                <a:solidFill>
                  <a:srgbClr val="202124"/>
                </a:solidFill>
                <a:effectLst/>
                <a:uLnTx/>
                <a:uFillTx/>
                <a:latin typeface="-apple-system"/>
                <a:ea typeface="+mn-ea"/>
                <a:cs typeface="+mn-cs"/>
              </a:rPr>
              <a:t>Waqt</a:t>
            </a:r>
            <a:r>
              <a:rPr kumimoji="0" lang="en-US" sz="2400" b="1" i="0" u="none" strike="noStrike" kern="1200" cap="none" spc="0" normalizeH="0" baseline="0" noProof="0" dirty="0">
                <a:ln>
                  <a:noFill/>
                </a:ln>
                <a:solidFill>
                  <a:srgbClr val="202124"/>
                </a:solidFill>
                <a:effectLst/>
                <a:uLnTx/>
                <a:uFillTx/>
                <a:latin typeface="-apple-system"/>
                <a:ea typeface="+mn-ea"/>
                <a:cs typeface="+mn-cs"/>
              </a:rPr>
              <a:t> </a:t>
            </a:r>
            <a:r>
              <a:rPr kumimoji="0" lang="en-US" sz="2400" b="1" i="0" u="none" strike="noStrike" kern="1200" cap="none" spc="0" normalizeH="0" baseline="0" noProof="0" dirty="0">
                <a:ln>
                  <a:noFill/>
                </a:ln>
                <a:solidFill>
                  <a:srgbClr val="00B0F0"/>
                </a:solidFill>
                <a:effectLst/>
                <a:uLnTx/>
                <a:uFillTx/>
                <a:latin typeface="-apple-system"/>
                <a:ea typeface="+mn-ea"/>
                <a:cs typeface="+mn-cs"/>
              </a:rPr>
              <a:t>(</a:t>
            </a:r>
            <a:r>
              <a:rPr kumimoji="0" lang="ar-SA" sz="2400" b="1" i="0" u="none" strike="noStrike" kern="1200" cap="none" spc="0" normalizeH="0" baseline="0" noProof="0" dirty="0">
                <a:ln>
                  <a:noFill/>
                </a:ln>
                <a:solidFill>
                  <a:srgbClr val="00B0F0"/>
                </a:solidFill>
                <a:effectLst/>
                <a:uLnTx/>
                <a:uFillTx/>
                <a:latin typeface="-apple-system"/>
                <a:ea typeface="+mn-ea"/>
                <a:cs typeface="+mn-cs"/>
              </a:rPr>
              <a:t>الوقت</a:t>
            </a:r>
            <a:r>
              <a:rPr kumimoji="0" lang="en-US" sz="2400" b="1" i="0" u="none" strike="noStrike" kern="1200" cap="none" spc="0" normalizeH="0" baseline="0" noProof="0" dirty="0">
                <a:ln>
                  <a:noFill/>
                </a:ln>
                <a:solidFill>
                  <a:srgbClr val="00B0F0"/>
                </a:solidFill>
                <a:effectLst/>
                <a:uLnTx/>
                <a:uFillTx/>
                <a:latin typeface="-apple-system"/>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02124"/>
                </a:solidFill>
                <a:effectLst/>
                <a:uLnTx/>
                <a:uFillTx/>
                <a:latin typeface="-apple-system"/>
                <a:ea typeface="+mn-ea"/>
                <a:cs typeface="+mn-cs"/>
              </a:rPr>
              <a:t>(That the time for the prayer should have come):</a:t>
            </a:r>
            <a:r>
              <a:rPr kumimoji="0" lang="en-US" sz="1800" b="0" i="0" u="none" strike="noStrike" kern="1200" cap="none" spc="0" normalizeH="0" baseline="0" noProof="0" dirty="0">
                <a:ln>
                  <a:noFill/>
                </a:ln>
                <a:solidFill>
                  <a:srgbClr val="202124"/>
                </a:solidFill>
                <a:effectLst/>
                <a:uLnTx/>
                <a:uFillTx/>
                <a:latin typeface="-apple-system"/>
                <a:ea typeface="+mn-ea"/>
                <a:cs typeface="+mn-cs"/>
              </a:rPr>
              <a:t> There is a certain time for each obligatory </a:t>
            </a:r>
            <a:r>
              <a:rPr kumimoji="0" lang="en-US" sz="1800" b="0" i="0" u="none" strike="noStrike" kern="1200" cap="none" spc="0" normalizeH="0" baseline="0" noProof="0" dirty="0">
                <a:ln>
                  <a:noFill/>
                </a:ln>
                <a:solidFill>
                  <a:srgbClr val="00B0F0"/>
                </a:solidFill>
                <a:effectLst/>
                <a:uLnTx/>
                <a:uFillTx/>
                <a:latin typeface="-apple-system"/>
                <a:ea typeface="+mn-ea"/>
                <a:cs typeface="+mn-cs"/>
              </a:rPr>
              <a:t>(</a:t>
            </a:r>
            <a:r>
              <a:rPr kumimoji="0" lang="en-US" sz="1800" b="0" i="0" u="none" strike="noStrike" kern="1200" cap="none" spc="0" normalizeH="0" baseline="0" noProof="0" dirty="0" err="1">
                <a:ln>
                  <a:noFill/>
                </a:ln>
                <a:solidFill>
                  <a:srgbClr val="00B0F0"/>
                </a:solidFill>
                <a:effectLst/>
                <a:uLnTx/>
                <a:uFillTx/>
                <a:latin typeface="-apple-system"/>
                <a:ea typeface="+mn-ea"/>
                <a:cs typeface="+mn-cs"/>
              </a:rPr>
              <a:t>Fardh</a:t>
            </a:r>
            <a:r>
              <a:rPr kumimoji="0" lang="en-US" sz="1800" b="0" i="0" u="none" strike="noStrike" kern="1200" cap="none" spc="0" normalizeH="0" baseline="0" noProof="0" dirty="0">
                <a:ln>
                  <a:noFill/>
                </a:ln>
                <a:solidFill>
                  <a:srgbClr val="00B0F0"/>
                </a:solidFill>
                <a:effectLst/>
                <a:uLnTx/>
                <a:uFillTx/>
                <a:latin typeface="-apple-system"/>
                <a:ea typeface="+mn-ea"/>
                <a:cs typeface="+mn-cs"/>
              </a:rPr>
              <a:t>)</a:t>
            </a:r>
            <a:r>
              <a:rPr kumimoji="0" lang="en-US" sz="1800" b="0" i="0" u="none" strike="noStrike" kern="1200" cap="none" spc="0" normalizeH="0" baseline="0" noProof="0" dirty="0">
                <a:ln>
                  <a:noFill/>
                </a:ln>
                <a:solidFill>
                  <a:srgbClr val="202124"/>
                </a:solidFill>
                <a:effectLst/>
                <a:uLnTx/>
                <a:uFillTx/>
                <a:latin typeface="-apple-system"/>
                <a:ea typeface="+mn-ea"/>
                <a:cs typeface="+mn-cs"/>
              </a:rPr>
              <a:t> and </a:t>
            </a:r>
            <a:r>
              <a:rPr kumimoji="0" lang="en-US" sz="1800" b="0" i="0" u="none" strike="noStrike" kern="1200" cap="none" spc="0" normalizeH="0" baseline="0" noProof="0" dirty="0" err="1">
                <a:ln>
                  <a:noFill/>
                </a:ln>
                <a:solidFill>
                  <a:srgbClr val="202124"/>
                </a:solidFill>
                <a:effectLst/>
                <a:uLnTx/>
                <a:uFillTx/>
                <a:latin typeface="-apple-system"/>
                <a:ea typeface="+mn-ea"/>
                <a:cs typeface="+mn-cs"/>
              </a:rPr>
              <a:t>wajib</a:t>
            </a:r>
            <a:r>
              <a:rPr kumimoji="0" lang="en-US" sz="1800" b="0" i="0" u="none" strike="noStrike" kern="1200" cap="none" spc="0" normalizeH="0" baseline="0" noProof="0" dirty="0">
                <a:ln>
                  <a:noFill/>
                </a:ln>
                <a:solidFill>
                  <a:srgbClr val="202124"/>
                </a:solidFill>
                <a:effectLst/>
                <a:uLnTx/>
                <a:uFillTx/>
                <a:latin typeface="-apple-system"/>
                <a:ea typeface="+mn-ea"/>
                <a:cs typeface="+mn-cs"/>
              </a:rPr>
              <a:t> prayers. Those prayers should be performed within those time frames. Any prayer performed before its due time is regarded as invalid. Leaving the performance of a prayer until after its time passes is a big 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02124"/>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02124"/>
                </a:solidFill>
                <a:effectLst/>
                <a:uLnTx/>
                <a:uFillTx/>
                <a:latin typeface="-apple-system"/>
                <a:ea typeface="+mn-ea"/>
                <a:cs typeface="+mn-cs"/>
              </a:rPr>
              <a:t>5. </a:t>
            </a:r>
            <a:r>
              <a:rPr kumimoji="0" lang="en-US" sz="2400" b="1" i="0" u="none" strike="noStrike" kern="1200" cap="none" spc="0" normalizeH="0" baseline="0" noProof="0" dirty="0" err="1">
                <a:ln>
                  <a:noFill/>
                </a:ln>
                <a:solidFill>
                  <a:srgbClr val="202124"/>
                </a:solidFill>
                <a:effectLst/>
                <a:uLnTx/>
                <a:uFillTx/>
                <a:latin typeface="-apple-system"/>
                <a:ea typeface="+mn-ea"/>
                <a:cs typeface="+mn-cs"/>
              </a:rPr>
              <a:t>Istiqbal</a:t>
            </a:r>
            <a:r>
              <a:rPr kumimoji="0" lang="en-US" sz="2400" b="1" i="0" u="none" strike="noStrike" kern="1200" cap="none" spc="0" normalizeH="0" baseline="0" noProof="0" dirty="0">
                <a:ln>
                  <a:noFill/>
                </a:ln>
                <a:solidFill>
                  <a:srgbClr val="202124"/>
                </a:solidFill>
                <a:effectLst/>
                <a:uLnTx/>
                <a:uFillTx/>
                <a:latin typeface="-apple-system"/>
                <a:ea typeface="+mn-ea"/>
                <a:cs typeface="+mn-cs"/>
              </a:rPr>
              <a:t> al-</a:t>
            </a:r>
            <a:r>
              <a:rPr kumimoji="0" lang="en-US" sz="2400" b="1" i="0" u="none" strike="noStrike" kern="1200" cap="none" spc="0" normalizeH="0" baseline="0" noProof="0" dirty="0" err="1">
                <a:ln>
                  <a:noFill/>
                </a:ln>
                <a:solidFill>
                  <a:srgbClr val="202124"/>
                </a:solidFill>
                <a:effectLst/>
                <a:uLnTx/>
                <a:uFillTx/>
                <a:latin typeface="-apple-system"/>
                <a:ea typeface="+mn-ea"/>
                <a:cs typeface="+mn-cs"/>
              </a:rPr>
              <a:t>Qiblah</a:t>
            </a:r>
            <a:r>
              <a:rPr kumimoji="0" lang="en-US" sz="2400" b="1" i="0" u="none" strike="noStrike" kern="1200" cap="none" spc="0" normalizeH="0" baseline="0" noProof="0" dirty="0">
                <a:ln>
                  <a:noFill/>
                </a:ln>
                <a:solidFill>
                  <a:srgbClr val="202124"/>
                </a:solidFill>
                <a:effectLst/>
                <a:uLnTx/>
                <a:uFillTx/>
                <a:latin typeface="-apple-system"/>
                <a:ea typeface="+mn-ea"/>
                <a:cs typeface="+mn-cs"/>
              </a:rPr>
              <a:t> </a:t>
            </a:r>
            <a:r>
              <a:rPr kumimoji="0" lang="en-US" sz="2400" b="1" i="0" u="none" strike="noStrike" kern="1200" cap="none" spc="0" normalizeH="0" baseline="0" noProof="0" dirty="0">
                <a:ln>
                  <a:noFill/>
                </a:ln>
                <a:solidFill>
                  <a:srgbClr val="00B0F0"/>
                </a:solidFill>
                <a:effectLst/>
                <a:uLnTx/>
                <a:uFillTx/>
                <a:latin typeface="-apple-system"/>
                <a:ea typeface="+mn-ea"/>
                <a:cs typeface="+mn-cs"/>
              </a:rPr>
              <a:t>(</a:t>
            </a:r>
            <a:r>
              <a:rPr kumimoji="0" lang="ar-SA" sz="2400" b="1" i="0" u="none" strike="noStrike" kern="1200" cap="none" spc="0" normalizeH="0" baseline="0" noProof="0" dirty="0">
                <a:ln>
                  <a:noFill/>
                </a:ln>
                <a:solidFill>
                  <a:srgbClr val="00B0F0"/>
                </a:solidFill>
                <a:effectLst/>
                <a:uLnTx/>
                <a:uFillTx/>
                <a:latin typeface="-apple-system"/>
                <a:ea typeface="+mn-ea"/>
                <a:cs typeface="+mn-cs"/>
              </a:rPr>
              <a:t>استقبال القبلة</a:t>
            </a:r>
            <a:r>
              <a:rPr kumimoji="0" lang="en-US" sz="2400" b="1" i="0" u="none" strike="noStrike" kern="1200" cap="none" spc="0" normalizeH="0" baseline="0" noProof="0" dirty="0">
                <a:ln>
                  <a:noFill/>
                </a:ln>
                <a:solidFill>
                  <a:srgbClr val="00B0F0"/>
                </a:solidFill>
                <a:effectLst/>
                <a:uLnTx/>
                <a:uFillTx/>
                <a:latin typeface="-apple-system"/>
                <a:ea typeface="+mn-ea"/>
                <a:cs typeface="+mn-cs"/>
              </a:rPr>
              <a:t>)</a:t>
            </a:r>
            <a:endParaRPr lang="en-US" sz="2400" b="1" dirty="0">
              <a:solidFill>
                <a:srgbClr val="00B0F0"/>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124"/>
                </a:solidFill>
                <a:effectLst/>
                <a:uLnTx/>
                <a:uFillTx/>
                <a:latin typeface="-apple-system"/>
                <a:ea typeface="+mn-ea"/>
                <a:cs typeface="+mn-cs"/>
              </a:rPr>
              <a:t> Facing the direction of Kaaba when praying. During the prayer, if one turns his chest in any other direction, his prayer becomes null.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02124"/>
              </a:solidFill>
              <a:effectLst/>
              <a:uLnTx/>
              <a:uFillTx/>
              <a:latin typeface="-apple-syste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02124"/>
                </a:solidFill>
                <a:effectLst/>
                <a:uLnTx/>
                <a:uFillTx/>
                <a:latin typeface="-apple-system"/>
                <a:ea typeface="+mn-ea"/>
                <a:cs typeface="+mn-cs"/>
              </a:rPr>
              <a:t>6. Intention </a:t>
            </a:r>
            <a:r>
              <a:rPr kumimoji="0" lang="en-US" sz="2400" b="1" i="0" u="none" strike="noStrike" kern="1200" cap="none" spc="0" normalizeH="0" baseline="0" noProof="0" dirty="0">
                <a:ln>
                  <a:noFill/>
                </a:ln>
                <a:solidFill>
                  <a:srgbClr val="00B0F0"/>
                </a:solidFill>
                <a:effectLst/>
                <a:uLnTx/>
                <a:uFillTx/>
                <a:latin typeface="-apple-system"/>
                <a:ea typeface="+mn-ea"/>
                <a:cs typeface="+mn-cs"/>
              </a:rPr>
              <a:t>(</a:t>
            </a:r>
            <a:r>
              <a:rPr kumimoji="0" lang="ar-SA" sz="2400" b="1" i="0" u="none" strike="noStrike" kern="1200" cap="none" spc="0" normalizeH="0" baseline="0" noProof="0" dirty="0">
                <a:ln>
                  <a:noFill/>
                </a:ln>
                <a:solidFill>
                  <a:srgbClr val="00B0F0"/>
                </a:solidFill>
                <a:effectLst/>
                <a:uLnTx/>
                <a:uFillTx/>
                <a:latin typeface="-apple-system"/>
                <a:ea typeface="+mn-ea"/>
                <a:cs typeface="+mn-cs"/>
              </a:rPr>
              <a:t>النية</a:t>
            </a:r>
            <a:r>
              <a:rPr kumimoji="0" lang="en-US" sz="2400" b="1" i="0" u="none" strike="noStrike" kern="1200" cap="none" spc="0" normalizeH="0" baseline="0" noProof="0" dirty="0">
                <a:ln>
                  <a:noFill/>
                </a:ln>
                <a:solidFill>
                  <a:srgbClr val="00B0F0"/>
                </a:solidFill>
                <a:effectLst/>
                <a:uLnTx/>
                <a:uFillTx/>
                <a:latin typeface="-apple-system"/>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124"/>
                </a:solidFill>
                <a:effectLst/>
                <a:uLnTx/>
                <a:uFillTx/>
                <a:latin typeface="-apple-system"/>
                <a:ea typeface="+mn-ea"/>
                <a:cs typeface="+mn-cs"/>
              </a:rPr>
              <a:t>To intend for the prayer to be performed. In prayers that are performed in congregation, one must also intend to follow the imam. After fulfilling these conditions, one can perform a prayer.</a:t>
            </a:r>
          </a:p>
        </p:txBody>
      </p:sp>
      <p:sp>
        <p:nvSpPr>
          <p:cNvPr id="5" name="TextBox 4">
            <a:extLst>
              <a:ext uri="{FF2B5EF4-FFF2-40B4-BE49-F238E27FC236}">
                <a16:creationId xmlns:a16="http://schemas.microsoft.com/office/drawing/2014/main" xmlns="" id="{DA84EB11-5B9B-490D-BB3C-E30804343A01}"/>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01488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Small circle with number 1 inside  indicating step 1"/>
          <p:cNvGrpSpPr/>
          <p:nvPr/>
        </p:nvGrpSpPr>
        <p:grpSpPr bwMode="blackWhite">
          <a:xfrm>
            <a:off x="596015" y="1354478"/>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1</a:t>
              </a:r>
            </a:p>
          </p:txBody>
        </p:sp>
      </p:grpSp>
      <p:grpSp>
        <p:nvGrpSpPr>
          <p:cNvPr id="31" name="Group 30" descr="Small circle with number 1 inside  indicating step 1">
            <a:extLst>
              <a:ext uri="{FF2B5EF4-FFF2-40B4-BE49-F238E27FC236}">
                <a16:creationId xmlns:a16="http://schemas.microsoft.com/office/drawing/2014/main" xmlns="" id="{8CC7B9CA-FC25-4449-9254-42FFFEE5FD5C}"/>
              </a:ext>
            </a:extLst>
          </p:cNvPr>
          <p:cNvGrpSpPr/>
          <p:nvPr/>
        </p:nvGrpSpPr>
        <p:grpSpPr bwMode="blackWhite">
          <a:xfrm>
            <a:off x="528959" y="5516598"/>
            <a:ext cx="558179" cy="409838"/>
            <a:chOff x="6953426" y="711274"/>
            <a:chExt cx="558179" cy="409838"/>
          </a:xfrm>
        </p:grpSpPr>
        <p:sp>
          <p:nvSpPr>
            <p:cNvPr id="41" name="Oval 40" descr="Small circle">
              <a:extLst>
                <a:ext uri="{FF2B5EF4-FFF2-40B4-BE49-F238E27FC236}">
                  <a16:creationId xmlns:a16="http://schemas.microsoft.com/office/drawing/2014/main" xmlns="" id="{CA35D916-C7BA-4D5D-93C8-92515DB3E439}"/>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42" name="TextBox 41" descr="Number 1">
              <a:extLst>
                <a:ext uri="{FF2B5EF4-FFF2-40B4-BE49-F238E27FC236}">
                  <a16:creationId xmlns:a16="http://schemas.microsoft.com/office/drawing/2014/main" xmlns="" id="{F49DFCD7-DF6F-4E90-A3A4-AC0A750020F6}"/>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4</a:t>
              </a:r>
            </a:p>
          </p:txBody>
        </p:sp>
      </p:grpSp>
      <p:sp>
        <p:nvSpPr>
          <p:cNvPr id="13" name="Content Placeholder 17">
            <a:extLst>
              <a:ext uri="{FF2B5EF4-FFF2-40B4-BE49-F238E27FC236}">
                <a16:creationId xmlns:a16="http://schemas.microsoft.com/office/drawing/2014/main" xmlns="" id="{F444BECC-4711-43BC-B443-544EFC3BA941}"/>
              </a:ext>
            </a:extLst>
          </p:cNvPr>
          <p:cNvSpPr txBox="1">
            <a:spLocks/>
          </p:cNvSpPr>
          <p:nvPr/>
        </p:nvSpPr>
        <p:spPr>
          <a:xfrm>
            <a:off x="753814" y="1246765"/>
            <a:ext cx="5110161" cy="42301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1000"/>
              </a:spcBef>
              <a:spcAft>
                <a:spcPts val="20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B0F0"/>
              </a:solidFill>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xmlns="" id="{47E13DE2-2EB0-4E1E-B152-6EB1D5415C3B}"/>
              </a:ext>
            </a:extLst>
          </p:cNvPr>
          <p:cNvSpPr txBox="1"/>
          <p:nvPr/>
        </p:nvSpPr>
        <p:spPr>
          <a:xfrm>
            <a:off x="1257751" y="1407226"/>
            <a:ext cx="81602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To keep clean in prayer place  -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প্রার্থনার</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স্থান</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as-IN" sz="2000" b="0" i="0" u="none" strike="noStrike" kern="1200" cap="none" spc="0" normalizeH="0" baseline="0" noProof="0" dirty="0">
                <a:ln>
                  <a:noFill/>
                </a:ln>
                <a:solidFill>
                  <a:prstClr val="black"/>
                </a:solidFill>
                <a:effectLst/>
                <a:uLnTx/>
                <a:uFillTx/>
                <a:latin typeface="Segoe UI"/>
                <a:ea typeface="+mn-ea"/>
                <a:cs typeface="+mn-cs"/>
              </a:rPr>
              <a:t>পবিত্র</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রাখা</a:t>
            </a: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grpSp>
        <p:nvGrpSpPr>
          <p:cNvPr id="16" name="Group 15" descr="Small circle with number 1 inside  indicating step 1">
            <a:extLst>
              <a:ext uri="{FF2B5EF4-FFF2-40B4-BE49-F238E27FC236}">
                <a16:creationId xmlns:a16="http://schemas.microsoft.com/office/drawing/2014/main" xmlns="" id="{D423C95D-F372-4F30-99B3-3E37D882B554}"/>
              </a:ext>
            </a:extLst>
          </p:cNvPr>
          <p:cNvGrpSpPr/>
          <p:nvPr/>
        </p:nvGrpSpPr>
        <p:grpSpPr bwMode="blackWhite">
          <a:xfrm>
            <a:off x="564599" y="1971743"/>
            <a:ext cx="558179" cy="409838"/>
            <a:chOff x="6953426" y="711274"/>
            <a:chExt cx="558179" cy="409838"/>
          </a:xfrm>
        </p:grpSpPr>
        <p:sp>
          <p:nvSpPr>
            <p:cNvPr id="17" name="Oval 16" descr="Small circle">
              <a:extLst>
                <a:ext uri="{FF2B5EF4-FFF2-40B4-BE49-F238E27FC236}">
                  <a16:creationId xmlns:a16="http://schemas.microsoft.com/office/drawing/2014/main" xmlns="" id="{FCD23461-B7EB-4989-A4BC-F716C776F280}"/>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1" name="TextBox 20" descr="Number 1">
              <a:extLst>
                <a:ext uri="{FF2B5EF4-FFF2-40B4-BE49-F238E27FC236}">
                  <a16:creationId xmlns:a16="http://schemas.microsoft.com/office/drawing/2014/main" xmlns="" id="{EFB541CF-B2B0-4280-B51B-79270BD5019E}"/>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2</a:t>
              </a:r>
            </a:p>
          </p:txBody>
        </p:sp>
      </p:grpSp>
      <p:sp>
        <p:nvSpPr>
          <p:cNvPr id="23" name="TextBox 22">
            <a:extLst>
              <a:ext uri="{FF2B5EF4-FFF2-40B4-BE49-F238E27FC236}">
                <a16:creationId xmlns:a16="http://schemas.microsoft.com/office/drawing/2014/main" xmlns="" id="{194805E2-56E3-44D6-A5C5-2EDAD711F1C4}"/>
              </a:ext>
            </a:extLst>
          </p:cNvPr>
          <p:cNvSpPr txBox="1"/>
          <p:nvPr/>
        </p:nvSpPr>
        <p:spPr>
          <a:xfrm>
            <a:off x="1195989" y="3680344"/>
            <a:ext cx="9388011" cy="16619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To stand facing mecca during prayer(Salah) - </a:t>
            </a:r>
            <a:r>
              <a:rPr kumimoji="0" lang="as-IN" sz="1800" b="0" i="0" u="none" strike="noStrike" kern="1200" cap="none" spc="0" normalizeH="0" baseline="0" noProof="0" dirty="0">
                <a:ln>
                  <a:noFill/>
                </a:ln>
                <a:solidFill>
                  <a:srgbClr val="000000"/>
                </a:solidFill>
                <a:effectLst/>
                <a:uLnTx/>
                <a:uFillTx/>
                <a:latin typeface="Roboto" panose="02000000000000000000" pitchFamily="2" charset="0"/>
                <a:ea typeface="+mn-ea"/>
                <a:cs typeface="Lohit Bengali"/>
              </a:rPr>
              <a:t>সালাত আদায়ের সময় মক্কা মুখোমুখি দাঁড়ানো</a:t>
            </a:r>
            <a:endPar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mn-ea"/>
              <a:cs typeface="Lohit Bengal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70C0"/>
              </a:solidFill>
              <a:latin typeface="Roboto" panose="02000000000000000000" pitchFamily="2" charset="0"/>
              <a:cs typeface="Lohit Bengali"/>
            </a:endParaRPr>
          </a:p>
          <a:p>
            <a:pPr>
              <a:defRPr/>
            </a:pPr>
            <a:r>
              <a:rPr kumimoji="0" lang="ar-SA" sz="2400" b="0" i="0" u="none" strike="noStrike" kern="1200" cap="none" spc="0" normalizeH="0" baseline="0" noProof="0" dirty="0">
                <a:ln>
                  <a:noFill/>
                </a:ln>
                <a:solidFill>
                  <a:srgbClr val="0070C0"/>
                </a:solidFill>
                <a:effectLst/>
                <a:uLnTx/>
                <a:uFillTx/>
                <a:latin typeface="hafs"/>
                <a:ea typeface="+mn-ea"/>
                <a:cs typeface="+mn-cs"/>
              </a:rPr>
              <a:t>وَأَقِيمُوا وُجُوهَكُمْ عِندَ كُلِّ مَسْجِدٍ وَادْعُوهُ مُخْلِصِينَ لَهُ الدِّينَ </a:t>
            </a:r>
            <a:r>
              <a:rPr kumimoji="0" lang="ar-SA" sz="2400" b="0" i="0" u="none" strike="noStrike" kern="1200" cap="none" spc="0" normalizeH="0" baseline="0" noProof="0" dirty="0">
                <a:ln>
                  <a:noFill/>
                </a:ln>
                <a:solidFill>
                  <a:srgbClr val="00B0F0"/>
                </a:solidFill>
                <a:effectLst/>
                <a:uLnTx/>
                <a:uFillTx/>
                <a:latin typeface="hafs"/>
                <a:ea typeface="+mn-ea"/>
                <a:cs typeface="+mn-cs"/>
              </a:rPr>
              <a:t>ۚ </a:t>
            </a:r>
            <a:r>
              <a:rPr kumimoji="0" lang="ar-SA" sz="1800" b="0" i="0" u="none" strike="noStrike" kern="1200" cap="none" spc="0" normalizeH="0" baseline="0" noProof="0" dirty="0">
                <a:ln>
                  <a:noFill/>
                </a:ln>
                <a:solidFill>
                  <a:srgbClr val="DD462F"/>
                </a:solidFill>
                <a:effectLst/>
                <a:uLnTx/>
                <a:uFillTx/>
                <a:latin typeface="hafs"/>
                <a:ea typeface="+mn-ea"/>
                <a:cs typeface="+mn-cs"/>
              </a:rPr>
              <a:t>‎</a:t>
            </a:r>
            <a:r>
              <a:rPr kumimoji="0" lang="en-US" sz="1800" b="0" i="0" u="none" strike="noStrike" kern="1200" cap="none" spc="0" normalizeH="0" baseline="0" noProof="0" dirty="0">
                <a:ln>
                  <a:noFill/>
                </a:ln>
                <a:solidFill>
                  <a:srgbClr val="DD462F"/>
                </a:solidFill>
                <a:effectLst/>
                <a:uLnTx/>
                <a:uFillTx/>
                <a:latin typeface="hafs"/>
                <a:ea typeface="+mn-ea"/>
                <a:cs typeface="+mn-cs"/>
              </a:rPr>
              <a:t>    (7 : 29)</a:t>
            </a:r>
          </a:p>
          <a:p>
            <a:pPr>
              <a:defRPr/>
            </a:pPr>
            <a:endParaRPr lang="en-US" dirty="0">
              <a:solidFill>
                <a:srgbClr val="DD462F"/>
              </a:solidFill>
              <a:latin typeface="hafs"/>
            </a:endParaRPr>
          </a:p>
          <a:p>
            <a:pPr>
              <a:defRPr/>
            </a:pPr>
            <a:r>
              <a:rPr kumimoji="0" lang="en-US" sz="1800" b="0" i="0" u="none" strike="noStrike" kern="1200" cap="none" spc="0" normalizeH="0" baseline="0" noProof="0" dirty="0">
                <a:ln>
                  <a:noFill/>
                </a:ln>
                <a:solidFill>
                  <a:srgbClr val="71727E"/>
                </a:solidFill>
                <a:effectLst/>
                <a:uLnTx/>
                <a:uFillTx/>
                <a:latin typeface="HelveticaNeue-Light"/>
                <a:ea typeface="+mn-ea"/>
                <a:cs typeface="+mn-cs"/>
              </a:rPr>
              <a:t>and that you direct yourselves [to the </a:t>
            </a:r>
            <a:r>
              <a:rPr kumimoji="0" lang="en-US" sz="1800" b="0" i="0" u="none" strike="noStrike" kern="1200" cap="none" spc="0" normalizeH="0" baseline="0" noProof="0" dirty="0" err="1">
                <a:ln>
                  <a:noFill/>
                </a:ln>
                <a:solidFill>
                  <a:srgbClr val="71727E"/>
                </a:solidFill>
                <a:effectLst/>
                <a:uLnTx/>
                <a:uFillTx/>
                <a:latin typeface="HelveticaNeue-Light"/>
                <a:ea typeface="+mn-ea"/>
                <a:cs typeface="+mn-cs"/>
              </a:rPr>
              <a:t>Qiblah</a:t>
            </a:r>
            <a:r>
              <a:rPr kumimoji="0" lang="en-US" sz="1800" b="0" i="0" u="none" strike="noStrike" kern="1200" cap="none" spc="0" normalizeH="0" baseline="0" noProof="0" dirty="0">
                <a:ln>
                  <a:noFill/>
                </a:ln>
                <a:solidFill>
                  <a:srgbClr val="71727E"/>
                </a:solidFill>
                <a:effectLst/>
                <a:uLnTx/>
                <a:uFillTx/>
                <a:latin typeface="HelveticaNeue-Light"/>
                <a:ea typeface="+mn-ea"/>
                <a:cs typeface="+mn-cs"/>
              </a:rPr>
              <a:t>] at every place [or time] of prostration</a:t>
            </a:r>
            <a:endParaRPr kumimoji="0" lang="en-US" sz="1800" b="0" i="0" u="none" strike="noStrike" kern="1200" cap="none" spc="0" normalizeH="0" baseline="0" noProof="0" dirty="0">
              <a:ln>
                <a:noFill/>
              </a:ln>
              <a:solidFill>
                <a:srgbClr val="DD462F"/>
              </a:solidFill>
              <a:effectLst/>
              <a:uLnTx/>
              <a:uFillTx/>
              <a:latin typeface="hafs"/>
              <a:ea typeface="+mn-ea"/>
              <a:cs typeface="+mn-cs"/>
            </a:endParaRPr>
          </a:p>
        </p:txBody>
      </p:sp>
      <p:grpSp>
        <p:nvGrpSpPr>
          <p:cNvPr id="29" name="Group 28" descr="Small circle with number 1 inside  indicating step 1">
            <a:extLst>
              <a:ext uri="{FF2B5EF4-FFF2-40B4-BE49-F238E27FC236}">
                <a16:creationId xmlns:a16="http://schemas.microsoft.com/office/drawing/2014/main" xmlns="" id="{A6F4B98D-7B30-424A-83CE-F5A4C31E575B}"/>
              </a:ext>
            </a:extLst>
          </p:cNvPr>
          <p:cNvGrpSpPr/>
          <p:nvPr/>
        </p:nvGrpSpPr>
        <p:grpSpPr bwMode="blackWhite">
          <a:xfrm>
            <a:off x="580713" y="3645674"/>
            <a:ext cx="558179" cy="409838"/>
            <a:chOff x="6953426" y="711274"/>
            <a:chExt cx="558179" cy="409838"/>
          </a:xfrm>
        </p:grpSpPr>
        <p:sp>
          <p:nvSpPr>
            <p:cNvPr id="30" name="Oval 29" descr="Small circle">
              <a:extLst>
                <a:ext uri="{FF2B5EF4-FFF2-40B4-BE49-F238E27FC236}">
                  <a16:creationId xmlns:a16="http://schemas.microsoft.com/office/drawing/2014/main" xmlns="" id="{3FA6E9AC-4864-4805-8BE5-9A12BFDA29E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2" name="TextBox 31" descr="Number 1">
              <a:extLst>
                <a:ext uri="{FF2B5EF4-FFF2-40B4-BE49-F238E27FC236}">
                  <a16:creationId xmlns:a16="http://schemas.microsoft.com/office/drawing/2014/main" xmlns="" id="{72C67869-F75C-47BC-8618-4797CF5F5F7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3</a:t>
              </a:r>
            </a:p>
          </p:txBody>
        </p:sp>
      </p:grpSp>
      <p:sp>
        <p:nvSpPr>
          <p:cNvPr id="35" name="TextBox 34">
            <a:extLst>
              <a:ext uri="{FF2B5EF4-FFF2-40B4-BE49-F238E27FC236}">
                <a16:creationId xmlns:a16="http://schemas.microsoft.com/office/drawing/2014/main" xmlns="" id="{AB1BEAF9-93B1-43D0-A473-1B33E68F5D18}"/>
              </a:ext>
            </a:extLst>
          </p:cNvPr>
          <p:cNvSpPr txBox="1"/>
          <p:nvPr/>
        </p:nvSpPr>
        <p:spPr>
          <a:xfrm>
            <a:off x="1161211" y="5524285"/>
            <a:ext cx="994908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2400" b="0" i="0" dirty="0">
                <a:solidFill>
                  <a:srgbClr val="0070C0"/>
                </a:solidFill>
                <a:effectLst/>
                <a:latin typeface="hafs"/>
              </a:rPr>
              <a:t>أَوْ زِدْ عَلَيْهِ وَرَتِّلِ الْقُرْآنَ تَرْتِيلًا</a:t>
            </a:r>
            <a:endParaRPr lang="en-US" dirty="0">
              <a:solidFill>
                <a:prstClr val="black"/>
              </a:solidFill>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To recite the Qur’ān with measured recitation - </a:t>
            </a:r>
            <a:r>
              <a:rPr kumimoji="0" lang="en-US" sz="1800" b="0" i="0" u="none" strike="noStrike" kern="1200" cap="none" spc="0" normalizeH="0" baseline="0" noProof="0" dirty="0">
                <a:ln>
                  <a:noFill/>
                </a:ln>
                <a:solidFill>
                  <a:srgbClr val="C00000"/>
                </a:solidFill>
                <a:effectLst/>
                <a:uLnTx/>
                <a:uFillTx/>
                <a:latin typeface="HelveticaNeue-Light"/>
                <a:ea typeface="+mn-ea"/>
                <a:cs typeface="+mn-cs"/>
              </a:rPr>
              <a:t>Al-</a:t>
            </a:r>
            <a:r>
              <a:rPr kumimoji="0" lang="en-US" sz="1800" b="0" i="0" u="none" strike="noStrike" kern="1200" cap="none" spc="0" normalizeH="0" baseline="0" noProof="0" dirty="0" err="1">
                <a:ln>
                  <a:noFill/>
                </a:ln>
                <a:solidFill>
                  <a:srgbClr val="C00000"/>
                </a:solidFill>
                <a:effectLst/>
                <a:uLnTx/>
                <a:uFillTx/>
                <a:latin typeface="HelveticaNeue-Light"/>
                <a:ea typeface="+mn-ea"/>
                <a:cs typeface="+mn-cs"/>
              </a:rPr>
              <a:t>Muzzammil</a:t>
            </a:r>
            <a:r>
              <a:rPr kumimoji="0" lang="en-US" sz="1800" b="0" i="0" u="none" strike="noStrike" kern="1200" cap="none" spc="0" normalizeH="0" baseline="0" noProof="0" dirty="0">
                <a:ln>
                  <a:noFill/>
                </a:ln>
                <a:solidFill>
                  <a:srgbClr val="C00000"/>
                </a:solidFill>
                <a:effectLst/>
                <a:uLnTx/>
                <a:uFillTx/>
                <a:latin typeface="HelveticaNeue-Light"/>
                <a:ea typeface="+mn-ea"/>
                <a:cs typeface="+mn-cs"/>
              </a:rPr>
              <a:t> (73 :  4)</a:t>
            </a:r>
          </a:p>
        </p:txBody>
      </p:sp>
      <p:sp>
        <p:nvSpPr>
          <p:cNvPr id="36" name="TextBox 35">
            <a:extLst>
              <a:ext uri="{FF2B5EF4-FFF2-40B4-BE49-F238E27FC236}">
                <a16:creationId xmlns:a16="http://schemas.microsoft.com/office/drawing/2014/main" xmlns="" id="{12CB6674-24CB-4367-A4EE-EF129E5FEA25}"/>
              </a:ext>
            </a:extLst>
          </p:cNvPr>
          <p:cNvSpPr txBox="1"/>
          <p:nvPr/>
        </p:nvSpPr>
        <p:spPr>
          <a:xfrm>
            <a:off x="1195989" y="1937019"/>
            <a:ext cx="1074549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To wear clean clothes during prayers -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নামাজের</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সময়</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পবিত্র</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কাপড়</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পরিধান</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err="1">
                <a:ln>
                  <a:noFill/>
                </a:ln>
                <a:solidFill>
                  <a:prstClr val="black"/>
                </a:solidFill>
                <a:effectLst/>
                <a:uLnTx/>
                <a:uFillTx/>
                <a:latin typeface="Segoe UI"/>
                <a:ea typeface="+mn-ea"/>
                <a:cs typeface="+mn-cs"/>
              </a:rPr>
              <a:t>করা</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a:ln>
                  <a:noFill/>
                </a:ln>
                <a:solidFill>
                  <a:srgbClr val="C00000"/>
                </a:solidFill>
                <a:effectLst/>
                <a:uLnTx/>
                <a:uFillTx/>
                <a:latin typeface="Segoe UI"/>
                <a:ea typeface="+mn-ea"/>
                <a:cs typeface="+mn-cs"/>
              </a:rPr>
              <a:t>Al-</a:t>
            </a:r>
            <a:r>
              <a:rPr kumimoji="0" lang="en-US" sz="1800" b="0" i="0" u="none" strike="noStrike" kern="1200" cap="none" spc="0" normalizeH="0" baseline="0" noProof="0" dirty="0" err="1">
                <a:ln>
                  <a:noFill/>
                </a:ln>
                <a:solidFill>
                  <a:srgbClr val="C00000"/>
                </a:solidFill>
                <a:effectLst/>
                <a:uLnTx/>
                <a:uFillTx/>
                <a:latin typeface="Segoe UI"/>
                <a:ea typeface="+mn-ea"/>
                <a:cs typeface="+mn-cs"/>
              </a:rPr>
              <a:t>Muddaththir</a:t>
            </a:r>
            <a:r>
              <a:rPr kumimoji="0" lang="en-US" sz="1800" b="0" i="0" u="none" strike="noStrike" kern="1200" cap="none" spc="0" normalizeH="0" baseline="0" noProof="0" dirty="0">
                <a:ln>
                  <a:noFill/>
                </a:ln>
                <a:solidFill>
                  <a:srgbClr val="C00000"/>
                </a:solidFill>
                <a:effectLst/>
                <a:uLnTx/>
                <a:uFillTx/>
                <a:latin typeface="Segoe UI"/>
                <a:ea typeface="+mn-ea"/>
                <a:cs typeface="+mn-cs"/>
              </a:rPr>
              <a:t>  (74 :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latin typeface="Segoe UI"/>
            </a:endParaRPr>
          </a:p>
          <a:p>
            <a:pPr>
              <a:defRPr/>
            </a:pPr>
            <a:r>
              <a:rPr lang="ar-SA" sz="2400" b="0" i="0" dirty="0">
                <a:solidFill>
                  <a:srgbClr val="0070C0"/>
                </a:solidFill>
                <a:effectLst/>
              </a:rPr>
              <a:t>وَثِيَابَكَ فَطَهِّرْ</a:t>
            </a:r>
            <a:endParaRPr lang="en-US" sz="2400" b="0" i="0" dirty="0">
              <a:solidFill>
                <a:srgbClr val="0070C0"/>
              </a:solidFill>
              <a:effectLst/>
            </a:endParaRPr>
          </a:p>
          <a:p>
            <a:pPr algn="l"/>
            <a:endParaRPr lang="en-US" b="0" i="0" u="none" strike="noStrike" dirty="0">
              <a:solidFill>
                <a:srgbClr val="0070C0"/>
              </a:solidFill>
              <a:effectLst/>
              <a:latin typeface="HelveticaNeue-Light"/>
            </a:endParaRPr>
          </a:p>
          <a:p>
            <a:pPr algn="l"/>
            <a:r>
              <a:rPr lang="en-US" b="0" i="0" u="none" strike="noStrike" dirty="0">
                <a:solidFill>
                  <a:srgbClr val="71727E"/>
                </a:solidFill>
                <a:effectLst/>
                <a:latin typeface="HelveticaNeue-Light"/>
              </a:rPr>
              <a:t>And your clothing purify.</a:t>
            </a:r>
          </a:p>
        </p:txBody>
      </p:sp>
      <p:sp>
        <p:nvSpPr>
          <p:cNvPr id="37" name="Title 7">
            <a:extLst>
              <a:ext uri="{FF2B5EF4-FFF2-40B4-BE49-F238E27FC236}">
                <a16:creationId xmlns:a16="http://schemas.microsoft.com/office/drawing/2014/main" xmlns="" id="{E84F87A0-A2E7-4657-B4E7-FAB9A07905C1}"/>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22" name="TextBox 21">
            <a:extLst>
              <a:ext uri="{FF2B5EF4-FFF2-40B4-BE49-F238E27FC236}">
                <a16:creationId xmlns:a16="http://schemas.microsoft.com/office/drawing/2014/main" xmlns="" id="{F8320850-06DA-4046-9A9F-E5A091112AC1}"/>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832239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7">
            <a:extLst>
              <a:ext uri="{FF2B5EF4-FFF2-40B4-BE49-F238E27FC236}">
                <a16:creationId xmlns:a16="http://schemas.microsoft.com/office/drawing/2014/main" xmlns="" id="{F444BECC-4711-43BC-B443-544EFC3BA941}"/>
              </a:ext>
            </a:extLst>
          </p:cNvPr>
          <p:cNvSpPr txBox="1">
            <a:spLocks/>
          </p:cNvSpPr>
          <p:nvPr/>
        </p:nvSpPr>
        <p:spPr>
          <a:xfrm>
            <a:off x="753814" y="1246765"/>
            <a:ext cx="5110161" cy="42301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1000"/>
              </a:spcBef>
              <a:spcAft>
                <a:spcPts val="20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B0F0"/>
                </a:solidFill>
                <a:effectLst/>
                <a:uLnTx/>
                <a:uFillTx/>
                <a:latin typeface="Segoe UI" panose="020B0502040204020203" pitchFamily="34" charset="0"/>
                <a:ea typeface="+mn-ea"/>
                <a:cs typeface="Segoe UI" panose="020B0502040204020203" pitchFamily="34" charset="0"/>
              </a:rPr>
              <a:t>Conditions to perform the prayers :</a:t>
            </a:r>
          </a:p>
        </p:txBody>
      </p:sp>
      <p:sp>
        <p:nvSpPr>
          <p:cNvPr id="38" name="TextBox 37">
            <a:extLst>
              <a:ext uri="{FF2B5EF4-FFF2-40B4-BE49-F238E27FC236}">
                <a16:creationId xmlns:a16="http://schemas.microsoft.com/office/drawing/2014/main" xmlns="" id="{3DAF8D47-C829-4604-A462-66801659EC5B}"/>
              </a:ext>
            </a:extLst>
          </p:cNvPr>
          <p:cNvSpPr txBox="1"/>
          <p:nvPr/>
        </p:nvSpPr>
        <p:spPr>
          <a:xfrm>
            <a:off x="1446502" y="1758630"/>
            <a:ext cx="96058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To devote myself inside prayer - </a:t>
            </a:r>
            <a:r>
              <a:rPr kumimoji="0" lang="as-IN" sz="1800" b="0" i="0" u="none" strike="noStrike" kern="1200" cap="none" spc="0" normalizeH="0" baseline="0" noProof="0" dirty="0">
                <a:ln>
                  <a:noFill/>
                </a:ln>
                <a:solidFill>
                  <a:prstClr val="black"/>
                </a:solidFill>
                <a:effectLst/>
                <a:uLnTx/>
                <a:uFillTx/>
                <a:latin typeface="Segoe UI"/>
                <a:ea typeface="+mn-ea"/>
                <a:cs typeface="+mn-cs"/>
              </a:rPr>
              <a:t>প্রার্থনার মধ্যে নিজেকে নিয়োজিত করা</a:t>
            </a:r>
            <a:r>
              <a:rPr kumimoji="0" lang="en-US" sz="1800" b="0" i="0" u="none" strike="noStrike" kern="1200" cap="none" spc="0" normalizeH="0" baseline="0" noProof="0" dirty="0">
                <a:ln>
                  <a:noFill/>
                </a:ln>
                <a:solidFill>
                  <a:prstClr val="black"/>
                </a:solidFill>
                <a:effectLst/>
                <a:uLnTx/>
                <a:uFillTx/>
                <a:latin typeface="Segoe UI"/>
                <a:ea typeface="+mn-ea"/>
                <a:cs typeface="+mn-cs"/>
              </a:rPr>
              <a:t>   </a:t>
            </a:r>
            <a:r>
              <a:rPr kumimoji="0" lang="en-US" sz="1800" b="0" i="0" u="none" strike="noStrike" kern="1200" cap="none" spc="0" normalizeH="0" baseline="0" noProof="0" dirty="0">
                <a:ln>
                  <a:noFill/>
                </a:ln>
                <a:solidFill>
                  <a:srgbClr val="C00000"/>
                </a:solidFill>
                <a:effectLst/>
                <a:uLnTx/>
                <a:uFillTx/>
                <a:latin typeface="HelveticaNeue-Light"/>
                <a:ea typeface="+mn-ea"/>
                <a:cs typeface="+mn-cs"/>
              </a:rPr>
              <a:t>Al-</a:t>
            </a:r>
            <a:r>
              <a:rPr kumimoji="0" lang="en-US" sz="1800" b="0" i="0" u="none" strike="noStrike" kern="1200" cap="none" spc="0" normalizeH="0" baseline="0" noProof="0" dirty="0" err="1">
                <a:ln>
                  <a:noFill/>
                </a:ln>
                <a:solidFill>
                  <a:srgbClr val="C00000"/>
                </a:solidFill>
                <a:effectLst/>
                <a:uLnTx/>
                <a:uFillTx/>
                <a:latin typeface="HelveticaNeue-Light"/>
                <a:ea typeface="+mn-ea"/>
                <a:cs typeface="+mn-cs"/>
              </a:rPr>
              <a:t>Muzzammil</a:t>
            </a:r>
            <a:r>
              <a:rPr kumimoji="0" lang="en-US" sz="1800" b="0" i="0" u="none" strike="noStrike" kern="1200" cap="none" spc="0" normalizeH="0" baseline="0" noProof="0" dirty="0">
                <a:ln>
                  <a:noFill/>
                </a:ln>
                <a:solidFill>
                  <a:srgbClr val="C00000"/>
                </a:solidFill>
                <a:effectLst/>
                <a:uLnTx/>
                <a:uFillTx/>
                <a:latin typeface="HelveticaNeue-Light"/>
                <a:ea typeface="+mn-ea"/>
                <a:cs typeface="+mn-cs"/>
              </a:rPr>
              <a:t> ( 73 : </a:t>
            </a:r>
            <a:r>
              <a:rPr kumimoji="0" lang="en-US" sz="1800" b="0" i="0" u="none" strike="noStrike" kern="1200" cap="none" spc="0" normalizeH="0" baseline="0" noProof="0" dirty="0">
                <a:ln>
                  <a:noFill/>
                </a:ln>
                <a:solidFill>
                  <a:srgbClr val="C00000"/>
                </a:solidFill>
                <a:effectLst/>
                <a:uLnTx/>
                <a:uFillTx/>
                <a:latin typeface="Segoe UI"/>
                <a:ea typeface="+mn-ea"/>
                <a:cs typeface="+mn-cs"/>
              </a:rPr>
              <a:t>4)</a:t>
            </a:r>
          </a:p>
        </p:txBody>
      </p:sp>
      <p:grpSp>
        <p:nvGrpSpPr>
          <p:cNvPr id="40" name="Group 39" descr="Small circle with number 1 inside  indicating step 1">
            <a:extLst>
              <a:ext uri="{FF2B5EF4-FFF2-40B4-BE49-F238E27FC236}">
                <a16:creationId xmlns:a16="http://schemas.microsoft.com/office/drawing/2014/main" xmlns="" id="{8EDB69F8-D25C-4B07-A339-3ECD4A82D82F}"/>
              </a:ext>
            </a:extLst>
          </p:cNvPr>
          <p:cNvGrpSpPr/>
          <p:nvPr/>
        </p:nvGrpSpPr>
        <p:grpSpPr bwMode="blackWhite">
          <a:xfrm>
            <a:off x="671488" y="1758630"/>
            <a:ext cx="558179" cy="409838"/>
            <a:chOff x="6953426" y="711274"/>
            <a:chExt cx="558179" cy="409838"/>
          </a:xfrm>
        </p:grpSpPr>
        <p:sp>
          <p:nvSpPr>
            <p:cNvPr id="43" name="Oval 42" descr="Small circle">
              <a:extLst>
                <a:ext uri="{FF2B5EF4-FFF2-40B4-BE49-F238E27FC236}">
                  <a16:creationId xmlns:a16="http://schemas.microsoft.com/office/drawing/2014/main" xmlns="" id="{EEDEB6DB-837A-4812-A76B-37E193948E37}"/>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44" name="TextBox 43" descr="Number 1">
              <a:extLst>
                <a:ext uri="{FF2B5EF4-FFF2-40B4-BE49-F238E27FC236}">
                  <a16:creationId xmlns:a16="http://schemas.microsoft.com/office/drawing/2014/main" xmlns="" id="{9F72E61B-E515-4244-A83D-0AB350706BF1}"/>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5</a:t>
              </a:r>
            </a:p>
          </p:txBody>
        </p:sp>
      </p:grpSp>
      <p:grpSp>
        <p:nvGrpSpPr>
          <p:cNvPr id="45" name="Group 44" descr="Small circle with number 1 inside  indicating step 1">
            <a:extLst>
              <a:ext uri="{FF2B5EF4-FFF2-40B4-BE49-F238E27FC236}">
                <a16:creationId xmlns:a16="http://schemas.microsoft.com/office/drawing/2014/main" xmlns="" id="{CA5F7254-AF10-4A8E-B314-3D39F5E6BE6F}"/>
              </a:ext>
            </a:extLst>
          </p:cNvPr>
          <p:cNvGrpSpPr/>
          <p:nvPr/>
        </p:nvGrpSpPr>
        <p:grpSpPr bwMode="blackWhite">
          <a:xfrm>
            <a:off x="668960" y="2798456"/>
            <a:ext cx="558179" cy="409838"/>
            <a:chOff x="6953426" y="711274"/>
            <a:chExt cx="558179" cy="409838"/>
          </a:xfrm>
        </p:grpSpPr>
        <p:sp>
          <p:nvSpPr>
            <p:cNvPr id="46" name="Oval 45" descr="Small circle">
              <a:extLst>
                <a:ext uri="{FF2B5EF4-FFF2-40B4-BE49-F238E27FC236}">
                  <a16:creationId xmlns:a16="http://schemas.microsoft.com/office/drawing/2014/main" xmlns="" id="{79FA9BE8-86BE-4FE7-9AB5-376E97BEE040}"/>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47" name="TextBox 46" descr="Number 1">
              <a:extLst>
                <a:ext uri="{FF2B5EF4-FFF2-40B4-BE49-F238E27FC236}">
                  <a16:creationId xmlns:a16="http://schemas.microsoft.com/office/drawing/2014/main" xmlns="" id="{E9DD80C8-32B3-4203-A9A4-08E120FF7424}"/>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Segoe UI Semibold" panose="020B0702040204020203" pitchFamily="34" charset="0"/>
                  <a:cs typeface="Segoe UI Semibold" panose="020B0702040204020203" pitchFamily="34" charset="0"/>
                </a:rPr>
                <a:t>6</a:t>
              </a:r>
              <a:endPar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grpSp>
      <p:sp>
        <p:nvSpPr>
          <p:cNvPr id="51" name="TextBox 50">
            <a:extLst>
              <a:ext uri="{FF2B5EF4-FFF2-40B4-BE49-F238E27FC236}">
                <a16:creationId xmlns:a16="http://schemas.microsoft.com/office/drawing/2014/main" xmlns="" id="{F0E288BC-5386-4797-87F0-CFD71AD37337}"/>
              </a:ext>
            </a:extLst>
          </p:cNvPr>
          <p:cNvSpPr txBox="1"/>
          <p:nvPr/>
        </p:nvSpPr>
        <p:spPr>
          <a:xfrm>
            <a:off x="1446502" y="2798456"/>
            <a:ext cx="9671759"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00B0F0"/>
                </a:solidFill>
                <a:effectLst/>
                <a:uLnTx/>
                <a:uFillTx/>
                <a:latin typeface="hafs"/>
                <a:ea typeface="+mn-ea"/>
                <a:cs typeface="+mn-cs"/>
              </a:rPr>
              <a:t>خُذُوا زِينَتَكُمْ عِندَ كُلِّ </a:t>
            </a:r>
            <a:r>
              <a:rPr kumimoji="0" lang="ar-SA" sz="1800" b="0" i="0" u="none" strike="noStrike" kern="1200" cap="none" spc="0" normalizeH="0" baseline="0" noProof="0" dirty="0">
                <a:ln>
                  <a:noFill/>
                </a:ln>
                <a:solidFill>
                  <a:srgbClr val="005500"/>
                </a:solidFill>
                <a:effectLst/>
                <a:uLnTx/>
                <a:uFillTx/>
                <a:latin typeface="hafs"/>
                <a:ea typeface="+mn-ea"/>
                <a:cs typeface="+mn-cs"/>
              </a:rPr>
              <a:t>‎</a:t>
            </a:r>
            <a:r>
              <a:rPr kumimoji="0" lang="en-US" sz="1800" b="0" i="0" u="none" strike="noStrike" kern="1200" cap="none" spc="0" normalizeH="0" baseline="0" noProof="0" dirty="0">
                <a:ln>
                  <a:noFill/>
                </a:ln>
                <a:solidFill>
                  <a:srgbClr val="005500"/>
                </a:solidFill>
                <a:effectLst/>
                <a:uLnTx/>
                <a:uFillTx/>
                <a:latin typeface="hafs"/>
                <a:ea typeface="+mn-ea"/>
                <a:cs typeface="+mn-cs"/>
              </a:rPr>
              <a:t>    </a:t>
            </a:r>
            <a:r>
              <a:rPr kumimoji="0" lang="en-US" sz="1800" b="0" i="0" u="none" strike="noStrike" kern="1200" cap="none" spc="0" normalizeH="0" baseline="0" noProof="0" dirty="0">
                <a:ln>
                  <a:noFill/>
                </a:ln>
                <a:solidFill>
                  <a:srgbClr val="C00000"/>
                </a:solidFill>
                <a:effectLst/>
                <a:uLnTx/>
                <a:uFillTx/>
                <a:latin typeface="hafs"/>
                <a:ea typeface="+mn-ea"/>
                <a:cs typeface="+mn-cs"/>
              </a:rPr>
              <a:t>7 :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C00000"/>
              </a:solidFill>
              <a:latin typeface="hafs"/>
            </a:endParaRPr>
          </a:p>
          <a:p>
            <a:pPr algn="l"/>
            <a:r>
              <a:rPr lang="en-US" b="0" i="0" u="none" strike="noStrike" dirty="0">
                <a:solidFill>
                  <a:srgbClr val="71727E"/>
                </a:solidFill>
                <a:effectLst/>
                <a:latin typeface="HelveticaNeue-Light"/>
              </a:rPr>
              <a:t>take your adornment [i.e., wear your clothing] at every masjid,</a:t>
            </a:r>
            <a:r>
              <a:rPr lang="en-US" b="0" i="0" u="none" strike="noStrike" baseline="30000" dirty="0">
                <a:solidFill>
                  <a:srgbClr val="00ACC2"/>
                </a:solidFill>
                <a:effectLst/>
                <a:latin typeface="HelveticaNeue-Light"/>
              </a:rPr>
              <a:t>1</a:t>
            </a:r>
            <a:endParaRPr lang="en-US" b="0" i="0" u="none" strike="noStrike" dirty="0">
              <a:solidFill>
                <a:srgbClr val="71727E"/>
              </a:solidFill>
              <a:effectLst/>
              <a:latin typeface="HelveticaNeue-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Segoe UI"/>
              <a:ea typeface="+mn-ea"/>
              <a:cs typeface="+mn-cs"/>
            </a:endParaRPr>
          </a:p>
        </p:txBody>
      </p:sp>
      <p:grpSp>
        <p:nvGrpSpPr>
          <p:cNvPr id="33" name="Group 32" descr="Small circle with number 1 inside  indicating step 1">
            <a:extLst>
              <a:ext uri="{FF2B5EF4-FFF2-40B4-BE49-F238E27FC236}">
                <a16:creationId xmlns:a16="http://schemas.microsoft.com/office/drawing/2014/main" xmlns="" id="{43F28130-4286-4E1C-8DD2-27B22F3A8361}"/>
              </a:ext>
            </a:extLst>
          </p:cNvPr>
          <p:cNvGrpSpPr/>
          <p:nvPr/>
        </p:nvGrpSpPr>
        <p:grpSpPr bwMode="blackWhite">
          <a:xfrm>
            <a:off x="662415" y="4174740"/>
            <a:ext cx="558179" cy="409838"/>
            <a:chOff x="6953426" y="711274"/>
            <a:chExt cx="558179" cy="409838"/>
          </a:xfrm>
        </p:grpSpPr>
        <p:sp>
          <p:nvSpPr>
            <p:cNvPr id="34" name="Oval 33" descr="Small circle">
              <a:extLst>
                <a:ext uri="{FF2B5EF4-FFF2-40B4-BE49-F238E27FC236}">
                  <a16:creationId xmlns:a16="http://schemas.microsoft.com/office/drawing/2014/main" xmlns="" id="{25441B4C-1058-4B52-85A0-75097251DE5B}"/>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7" name="TextBox 36" descr="Number 1">
              <a:extLst>
                <a:ext uri="{FF2B5EF4-FFF2-40B4-BE49-F238E27FC236}">
                  <a16:creationId xmlns:a16="http://schemas.microsoft.com/office/drawing/2014/main" xmlns="" id="{4BB11C86-6F54-4415-B7EE-03B9CABD85AD}"/>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7</a:t>
              </a:r>
            </a:p>
          </p:txBody>
        </p:sp>
      </p:grpSp>
      <p:pic>
        <p:nvPicPr>
          <p:cNvPr id="39" name="Picture 38">
            <a:extLst>
              <a:ext uri="{FF2B5EF4-FFF2-40B4-BE49-F238E27FC236}">
                <a16:creationId xmlns:a16="http://schemas.microsoft.com/office/drawing/2014/main" xmlns="" id="{1E6F929F-0D48-48A1-8FFD-DF990ECF248F}"/>
              </a:ext>
            </a:extLst>
          </p:cNvPr>
          <p:cNvPicPr>
            <a:picLocks noChangeAspect="1"/>
          </p:cNvPicPr>
          <p:nvPr/>
        </p:nvPicPr>
        <p:blipFill>
          <a:blip r:embed="rId2"/>
          <a:stretch>
            <a:fillRect/>
          </a:stretch>
        </p:blipFill>
        <p:spPr>
          <a:xfrm>
            <a:off x="1446502" y="4136499"/>
            <a:ext cx="2257425" cy="847725"/>
          </a:xfrm>
          <a:prstGeom prst="rect">
            <a:avLst/>
          </a:prstGeom>
        </p:spPr>
      </p:pic>
      <p:sp>
        <p:nvSpPr>
          <p:cNvPr id="52" name="TextBox 51">
            <a:extLst>
              <a:ext uri="{FF2B5EF4-FFF2-40B4-BE49-F238E27FC236}">
                <a16:creationId xmlns:a16="http://schemas.microsoft.com/office/drawing/2014/main" xmlns="" id="{42CB66CD-ABBA-41D6-8615-9143B113881B}"/>
              </a:ext>
            </a:extLst>
          </p:cNvPr>
          <p:cNvSpPr txBox="1"/>
          <p:nvPr/>
        </p:nvSpPr>
        <p:spPr>
          <a:xfrm>
            <a:off x="4400887" y="4265865"/>
            <a:ext cx="3246784" cy="369332"/>
          </a:xfrm>
          <a:prstGeom prst="rect">
            <a:avLst/>
          </a:prstGeom>
          <a:noFill/>
        </p:spPr>
        <p:txBody>
          <a:bodyPr wrap="square">
            <a:spAutoFit/>
          </a:bodyPr>
          <a:lstStyle/>
          <a:p>
            <a:r>
              <a:rPr lang="en-US" b="0" i="0" dirty="0">
                <a:solidFill>
                  <a:srgbClr val="71727E"/>
                </a:solidFill>
                <a:effectLst/>
                <a:latin typeface="HelveticaNeue-Light"/>
              </a:rPr>
              <a:t>And your clothing purify.</a:t>
            </a:r>
            <a:endParaRPr lang="en-US" dirty="0"/>
          </a:p>
        </p:txBody>
      </p:sp>
      <p:pic>
        <p:nvPicPr>
          <p:cNvPr id="53" name="Picture 52">
            <a:extLst>
              <a:ext uri="{FF2B5EF4-FFF2-40B4-BE49-F238E27FC236}">
                <a16:creationId xmlns:a16="http://schemas.microsoft.com/office/drawing/2014/main" xmlns="" id="{C26E9923-C515-4282-B2BC-227B02911ECA}"/>
              </a:ext>
            </a:extLst>
          </p:cNvPr>
          <p:cNvPicPr>
            <a:picLocks noChangeAspect="1"/>
          </p:cNvPicPr>
          <p:nvPr/>
        </p:nvPicPr>
        <p:blipFill>
          <a:blip r:embed="rId3"/>
          <a:stretch>
            <a:fillRect/>
          </a:stretch>
        </p:blipFill>
        <p:spPr>
          <a:xfrm>
            <a:off x="1446502" y="5240833"/>
            <a:ext cx="2352675" cy="847725"/>
          </a:xfrm>
          <a:prstGeom prst="rect">
            <a:avLst/>
          </a:prstGeom>
        </p:spPr>
      </p:pic>
      <p:grpSp>
        <p:nvGrpSpPr>
          <p:cNvPr id="54" name="Group 53" descr="Small circle with number 1 inside  indicating step 1">
            <a:extLst>
              <a:ext uri="{FF2B5EF4-FFF2-40B4-BE49-F238E27FC236}">
                <a16:creationId xmlns:a16="http://schemas.microsoft.com/office/drawing/2014/main" xmlns="" id="{C9AC2787-5B84-490E-894F-0BE71F76BB36}"/>
              </a:ext>
            </a:extLst>
          </p:cNvPr>
          <p:cNvGrpSpPr/>
          <p:nvPr/>
        </p:nvGrpSpPr>
        <p:grpSpPr bwMode="blackWhite">
          <a:xfrm>
            <a:off x="652985" y="5427349"/>
            <a:ext cx="558179" cy="425618"/>
            <a:chOff x="6953426" y="711274"/>
            <a:chExt cx="558179" cy="425618"/>
          </a:xfrm>
        </p:grpSpPr>
        <p:sp>
          <p:nvSpPr>
            <p:cNvPr id="55" name="Oval 54" descr="Small circle">
              <a:extLst>
                <a:ext uri="{FF2B5EF4-FFF2-40B4-BE49-F238E27FC236}">
                  <a16:creationId xmlns:a16="http://schemas.microsoft.com/office/drawing/2014/main" xmlns="" id="{00D67C35-B8B6-406A-A7C3-97AC36C4D972}"/>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6" name="TextBox 55" descr="Number 1">
              <a:extLst>
                <a:ext uri="{FF2B5EF4-FFF2-40B4-BE49-F238E27FC236}">
                  <a16:creationId xmlns:a16="http://schemas.microsoft.com/office/drawing/2014/main" xmlns="" id="{F52D067D-C4F2-4A00-8041-7D284C46E167}"/>
                </a:ext>
              </a:extLst>
            </p:cNvPr>
            <p:cNvSpPr txBox="1">
              <a:spLocks noChangeAspect="1"/>
            </p:cNvSpPr>
            <p:nvPr/>
          </p:nvSpPr>
          <p:spPr bwMode="blackWhite">
            <a:xfrm>
              <a:off x="6953426" y="767560"/>
              <a:ext cx="558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Segoe UI Semibold" panose="020B0702040204020203" pitchFamily="34" charset="0"/>
                  <a:cs typeface="Segoe UI Semibold" panose="020B0702040204020203" pitchFamily="34" charset="0"/>
                </a:rPr>
                <a:t>8</a:t>
              </a:r>
              <a:endParaRPr kumimoji="0" lang="en-US" sz="18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grpSp>
      <p:sp>
        <p:nvSpPr>
          <p:cNvPr id="57" name="TextBox 56">
            <a:extLst>
              <a:ext uri="{FF2B5EF4-FFF2-40B4-BE49-F238E27FC236}">
                <a16:creationId xmlns:a16="http://schemas.microsoft.com/office/drawing/2014/main" xmlns="" id="{163353BD-BB93-4F17-A34F-939EAD2EEAA3}"/>
              </a:ext>
            </a:extLst>
          </p:cNvPr>
          <p:cNvSpPr txBox="1"/>
          <p:nvPr/>
        </p:nvSpPr>
        <p:spPr>
          <a:xfrm>
            <a:off x="4400887" y="5423744"/>
            <a:ext cx="3697040" cy="369332"/>
          </a:xfrm>
          <a:prstGeom prst="rect">
            <a:avLst/>
          </a:prstGeom>
          <a:noFill/>
        </p:spPr>
        <p:txBody>
          <a:bodyPr wrap="square">
            <a:spAutoFit/>
          </a:bodyPr>
          <a:lstStyle/>
          <a:p>
            <a:r>
              <a:rPr lang="en-US" b="0" i="0" dirty="0">
                <a:solidFill>
                  <a:srgbClr val="71727E"/>
                </a:solidFill>
                <a:effectLst/>
                <a:latin typeface="HelveticaNeue-Light"/>
              </a:rPr>
              <a:t>And uncleanliness</a:t>
            </a:r>
            <a:r>
              <a:rPr lang="en-US" b="0" i="0" baseline="30000" dirty="0">
                <a:solidFill>
                  <a:srgbClr val="00ACC2"/>
                </a:solidFill>
                <a:effectLst/>
                <a:latin typeface="HelveticaNeue-Light"/>
              </a:rPr>
              <a:t>1</a:t>
            </a:r>
            <a:r>
              <a:rPr lang="en-US" b="0" i="0" dirty="0">
                <a:solidFill>
                  <a:srgbClr val="71727E"/>
                </a:solidFill>
                <a:effectLst/>
                <a:latin typeface="HelveticaNeue-Light"/>
              </a:rPr>
              <a:t> avoid.</a:t>
            </a:r>
            <a:endParaRPr lang="en-US" dirty="0"/>
          </a:p>
        </p:txBody>
      </p:sp>
      <p:sp>
        <p:nvSpPr>
          <p:cNvPr id="58" name="Title 7">
            <a:extLst>
              <a:ext uri="{FF2B5EF4-FFF2-40B4-BE49-F238E27FC236}">
                <a16:creationId xmlns:a16="http://schemas.microsoft.com/office/drawing/2014/main" xmlns="" id="{F15272F0-F3A7-4FCB-83D6-A4B0CCC08BBD}"/>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22" name="TextBox 21">
            <a:extLst>
              <a:ext uri="{FF2B5EF4-FFF2-40B4-BE49-F238E27FC236}">
                <a16:creationId xmlns:a16="http://schemas.microsoft.com/office/drawing/2014/main" xmlns="" id="{754481CB-D132-421E-B386-5EDBCE3D6094}"/>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9585095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DA04A429-7C9C-43C7-A7BA-6A73923296CB}"/>
              </a:ext>
            </a:extLst>
          </p:cNvPr>
          <p:cNvSpPr txBox="1"/>
          <p:nvPr/>
        </p:nvSpPr>
        <p:spPr>
          <a:xfrm>
            <a:off x="1086676" y="1651683"/>
            <a:ext cx="10650375" cy="4502066"/>
          </a:xfrm>
          <a:prstGeom prst="rect">
            <a:avLst/>
          </a:prstGeom>
          <a:noFill/>
        </p:spPr>
        <p:txBody>
          <a:bodyPr wrap="square">
            <a:spAutoFit/>
          </a:bodyPr>
          <a:lstStyle/>
          <a:p>
            <a:pPr marL="285750" marR="0" indent="-28575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সালাত শুরুর পূর্বে পাক পবিত্রতা অর্জন করতে হবে </a:t>
            </a:r>
            <a:r>
              <a:rPr lang="bn-IN" sz="1800" dirty="0">
                <a:solidFill>
                  <a:srgbClr val="D24726"/>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a:t>
            </a:r>
            <a:r>
              <a:rPr lang="en-US" sz="1800" dirty="0">
                <a:effectLst/>
                <a:latin typeface="SutonnyMJ"/>
                <a:ea typeface="Times New Roman" panose="02020603050405020304" pitchFamily="18" charset="0"/>
                <a:cs typeface="Vrinda" panose="020B0502040204020203" pitchFamily="34" charset="0"/>
              </a:rPr>
              <a:t>     </a:t>
            </a:r>
            <a:endParaRPr lang="en-US" dirty="0"/>
          </a:p>
          <a:p>
            <a:pPr marL="285750" marR="0" indent="-285750">
              <a:lnSpc>
                <a:spcPct val="115000"/>
              </a:lnSpc>
              <a:spcBef>
                <a:spcPts val="0"/>
              </a:spcBef>
              <a:spcAft>
                <a:spcPts val="0"/>
              </a:spcAft>
              <a:buFontTx/>
              <a:buChar char="-"/>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28575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ওয়াক্ত হলে সালাতের জন্য ক্বিবলামুখী হয়ে দাঁড়াতে হবে </a:t>
            </a:r>
            <a:r>
              <a:rPr lang="bn-IN" sz="1800" dirty="0">
                <a:solidFill>
                  <a:srgbClr val="D24726"/>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a:t>
            </a:r>
            <a:endParaRPr lang="en-US"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NZ"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r>
              <a:rPr lang="as-IN" sz="2400" b="0" i="0" dirty="0">
                <a:solidFill>
                  <a:srgbClr val="5F6368"/>
                </a:solidFill>
                <a:effectLst/>
                <a:latin typeface="Roboto" panose="02000000000000000000" pitchFamily="2" charset="0"/>
              </a:rPr>
              <a:t>মনে মনে সংকল্প(নিয়াত) করতে হবে</a:t>
            </a:r>
            <a:endParaRPr lang="en-US" sz="2400" b="0" i="0" dirty="0">
              <a:solidFill>
                <a:srgbClr val="5F6368"/>
              </a:solidFill>
              <a:effectLst/>
              <a:latin typeface="Roboto" panose="02000000000000000000" pitchFamily="2" charset="0"/>
            </a:endParaRPr>
          </a:p>
          <a:p>
            <a:pPr marL="285750" marR="0" indent="-285750">
              <a:lnSpc>
                <a:spcPct val="115000"/>
              </a:lnSpc>
              <a:spcBef>
                <a:spcPts val="0"/>
              </a:spcBef>
              <a:spcAft>
                <a:spcPts val="0"/>
              </a:spcAft>
              <a:buFontTx/>
              <a:buChar char="-"/>
            </a:pPr>
            <a:endParaRPr lang="en-US" sz="2400" b="1"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285750">
              <a:lnSpc>
                <a:spcPct val="115000"/>
              </a:lnSpc>
              <a:spcBef>
                <a:spcPts val="0"/>
              </a:spcBef>
              <a:spcAft>
                <a:spcPts val="0"/>
              </a:spcAft>
              <a:buFontTx/>
              <a:buChar char="-"/>
            </a:pPr>
            <a:r>
              <a:rPr lang="bn-IN" sz="2400" b="1" dirty="0">
                <a:effectLst/>
                <a:latin typeface="SutonnyMJ"/>
                <a:ea typeface="Times New Roman" panose="02020603050405020304" pitchFamily="18" charset="0"/>
                <a:cs typeface="Vrinda" panose="020B0502040204020203" pitchFamily="34" charset="0"/>
              </a:rPr>
              <a:t>তাকবীরে তাহরীমা (আল্লাহু আকবার) বলে সালাত শুরু করতে হবে (ফরয)।</a:t>
            </a:r>
            <a:endParaRPr lang="en-NZ" sz="2400" b="1"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US" sz="2400" b="1"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285750">
              <a:lnSpc>
                <a:spcPct val="115000"/>
              </a:lnSpc>
              <a:spcBef>
                <a:spcPts val="0"/>
              </a:spcBef>
              <a:spcAft>
                <a:spcPts val="0"/>
              </a:spcAft>
              <a:buFontTx/>
              <a:buChar char="-"/>
            </a:pPr>
            <a:r>
              <a:rPr lang="bn-IN" sz="2400" b="1" dirty="0">
                <a:effectLst/>
                <a:latin typeface="SutonnyMJ"/>
                <a:ea typeface="Times New Roman" panose="02020603050405020304" pitchFamily="18" charset="0"/>
                <a:cs typeface="Vrinda" panose="020B0502040204020203" pitchFamily="34" charset="0"/>
              </a:rPr>
              <a:t>সালাতের সময় সাজদাহ-এর </a:t>
            </a:r>
            <a:r>
              <a:rPr lang="en-US" sz="2400" b="1" dirty="0">
                <a:effectLst/>
                <a:latin typeface="SutonnyMJ"/>
                <a:ea typeface="Times New Roman" panose="02020603050405020304" pitchFamily="18" charset="0"/>
                <a:cs typeface="Arial" panose="020B0604020202020204" pitchFamily="34" charset="0"/>
              </a:rPr>
              <a:t>¯’</a:t>
            </a:r>
            <a:r>
              <a:rPr lang="as-IN" sz="2400" b="1" dirty="0">
                <a:effectLst/>
                <a:latin typeface="SutonnyMJ"/>
                <a:ea typeface="Times New Roman" panose="02020603050405020304" pitchFamily="18" charset="0"/>
                <a:cs typeface="Arial" panose="020B0604020202020204" pitchFamily="34" charset="0"/>
              </a:rPr>
              <a:t> স্থানে</a:t>
            </a:r>
            <a:r>
              <a:rPr lang="bn-IN" sz="2400" b="1" dirty="0">
                <a:effectLst/>
                <a:latin typeface="SutonnyMJ"/>
                <a:ea typeface="Times New Roman" panose="02020603050405020304" pitchFamily="18" charset="0"/>
                <a:cs typeface="Vrinda" panose="020B0502040204020203" pitchFamily="34" charset="0"/>
              </a:rPr>
              <a:t> দৃষ্টি রাখতে হবে (সুন্নত)।</a:t>
            </a:r>
            <a:endParaRPr lang="en-NZ" sz="2400" b="1"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US" sz="24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2400" b="1" dirty="0">
                <a:effectLst/>
                <a:latin typeface="SutonnyMJ"/>
                <a:ea typeface="Times New Roman" panose="02020603050405020304" pitchFamily="18" charset="0"/>
                <a:cs typeface="Arial" panose="020B0604020202020204" pitchFamily="34" charset="0"/>
              </a:rPr>
              <a:t>-   </a:t>
            </a:r>
            <a:r>
              <a:rPr lang="bn-IN" sz="2400" b="1" dirty="0">
                <a:effectLst/>
                <a:latin typeface="SutonnyMJ"/>
                <a:ea typeface="Times New Roman" panose="02020603050405020304" pitchFamily="18" charset="0"/>
                <a:cs typeface="Vrinda" panose="020B0502040204020203" pitchFamily="34" charset="0"/>
              </a:rPr>
              <a:t>দুই হাত তুলে তাকবীরে তাহরীমা বলার পর বুকে হাত বাঁধতে হবে (সুন্নাত)।</a:t>
            </a:r>
            <a:endParaRPr lang="en-US" sz="24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Title 7">
            <a:extLst>
              <a:ext uri="{FF2B5EF4-FFF2-40B4-BE49-F238E27FC236}">
                <a16:creationId xmlns:a16="http://schemas.microsoft.com/office/drawing/2014/main" xmlns="" id="{57150CE3-C0A3-42E2-8EE5-B4BF4D17AC28}"/>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5" name="TextBox 4">
            <a:extLst>
              <a:ext uri="{FF2B5EF4-FFF2-40B4-BE49-F238E27FC236}">
                <a16:creationId xmlns:a16="http://schemas.microsoft.com/office/drawing/2014/main" xmlns="" id="{4104B2E2-8420-495E-929E-F2C855E3F54D}"/>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63423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xmlns="" id="{512887A3-9AD5-44FC-8CE0-C4959FBF7CC2}"/>
              </a:ext>
            </a:extLst>
          </p:cNvPr>
          <p:cNvSpPr>
            <a:spLocks noGrp="1"/>
          </p:cNvSpPr>
          <p:nvPr>
            <p:ph type="title"/>
          </p:nvPr>
        </p:nvSpPr>
        <p:spPr>
          <a:xfrm>
            <a:off x="1293094" y="344557"/>
            <a:ext cx="9605811" cy="770084"/>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52C645F3-53B5-4EAD-9175-FD6D39454E13}"/>
              </a:ext>
            </a:extLst>
          </p:cNvPr>
          <p:cNvSpPr txBox="1"/>
          <p:nvPr/>
        </p:nvSpPr>
        <p:spPr>
          <a:xfrm>
            <a:off x="856779" y="2310251"/>
            <a:ext cx="10553343" cy="3046988"/>
          </a:xfrm>
          <a:prstGeom prst="rect">
            <a:avLst/>
          </a:prstGeom>
          <a:noFill/>
        </p:spPr>
        <p:txBody>
          <a:bodyPr wrap="square">
            <a:spAutoFit/>
          </a:bodyPr>
          <a:lstStyle/>
          <a:p>
            <a:r>
              <a:rPr lang="ar-SA" sz="3200" b="0" i="0" dirty="0">
                <a:effectLst/>
                <a:latin typeface="hafs"/>
              </a:rPr>
              <a:t>الَّذِينَ يَسْتَمِعُونَ الْقَوْلَ فَيَتَّبِعُونَ </a:t>
            </a:r>
            <a:r>
              <a:rPr lang="ar-SA" sz="3200" b="0" i="0" dirty="0">
                <a:solidFill>
                  <a:srgbClr val="FF0000"/>
                </a:solidFill>
                <a:effectLst/>
                <a:latin typeface="hafs"/>
              </a:rPr>
              <a:t>أَحْسَنَهُ </a:t>
            </a:r>
            <a:r>
              <a:rPr lang="ar-SA" sz="3200" b="0" i="0" dirty="0">
                <a:solidFill>
                  <a:srgbClr val="FB7600"/>
                </a:solidFill>
                <a:effectLst/>
                <a:latin typeface="hafs"/>
              </a:rPr>
              <a:t>ۚ</a:t>
            </a:r>
            <a:r>
              <a:rPr lang="en-US" sz="3200" b="0" i="0" dirty="0">
                <a:solidFill>
                  <a:srgbClr val="FB7600"/>
                </a:solidFill>
                <a:effectLst/>
                <a:latin typeface="hafs"/>
              </a:rPr>
              <a:t> - </a:t>
            </a:r>
            <a:r>
              <a:rPr lang="en-US" sz="2000" b="0" i="0" u="none" strike="noStrike" dirty="0">
                <a:solidFill>
                  <a:srgbClr val="71727E"/>
                </a:solidFill>
                <a:effectLst/>
                <a:latin typeface="HelveticaNeue-Light"/>
              </a:rPr>
              <a:t>Who listen to speech and follow </a:t>
            </a:r>
            <a:r>
              <a:rPr lang="en-US" sz="2000" b="0" i="0" u="none" strike="noStrike" dirty="0">
                <a:solidFill>
                  <a:srgbClr val="FF0000"/>
                </a:solidFill>
                <a:effectLst/>
                <a:latin typeface="HelveticaNeue-Light"/>
              </a:rPr>
              <a:t>the best of it. </a:t>
            </a:r>
          </a:p>
          <a:p>
            <a:endParaRPr lang="en-US" sz="3200" b="0" i="0" dirty="0">
              <a:solidFill>
                <a:srgbClr val="FB7600"/>
              </a:solidFill>
              <a:effectLst/>
              <a:latin typeface="hafs"/>
            </a:endParaRPr>
          </a:p>
          <a:p>
            <a:r>
              <a:rPr lang="ar-SA" sz="3200" b="0" i="0" dirty="0">
                <a:solidFill>
                  <a:srgbClr val="000000"/>
                </a:solidFill>
                <a:effectLst/>
                <a:latin typeface="hafs"/>
              </a:rPr>
              <a:t> أُولَٰئِكَ الَّذِينَ هَدَاهُمُ اللَّهُ</a:t>
            </a:r>
            <a:r>
              <a:rPr lang="ar-SA" sz="3200" b="0" i="0" dirty="0">
                <a:solidFill>
                  <a:srgbClr val="FB7600"/>
                </a:solidFill>
                <a:effectLst/>
                <a:latin typeface="hafs"/>
              </a:rPr>
              <a:t> ۖ</a:t>
            </a:r>
            <a:r>
              <a:rPr lang="en-US" sz="3200" b="0" i="0" dirty="0">
                <a:solidFill>
                  <a:srgbClr val="FB7600"/>
                </a:solidFill>
                <a:effectLst/>
                <a:latin typeface="hafs"/>
              </a:rPr>
              <a:t>- </a:t>
            </a:r>
            <a:r>
              <a:rPr lang="en-US" sz="2000" b="0" i="0" u="none" strike="noStrike" dirty="0">
                <a:solidFill>
                  <a:srgbClr val="71727E"/>
                </a:solidFill>
                <a:effectLst/>
                <a:latin typeface="HelveticaNeue-Light"/>
              </a:rPr>
              <a:t>Those are the ones Allah has guided, </a:t>
            </a:r>
          </a:p>
          <a:p>
            <a:endParaRPr lang="en-US" sz="3200" b="0" i="0" dirty="0">
              <a:solidFill>
                <a:srgbClr val="FB7600"/>
              </a:solidFill>
              <a:effectLst/>
              <a:latin typeface="hafs"/>
            </a:endParaRPr>
          </a:p>
          <a:p>
            <a:r>
              <a:rPr lang="ar-SA" sz="3200" b="0" i="0" dirty="0">
                <a:solidFill>
                  <a:srgbClr val="000000"/>
                </a:solidFill>
                <a:effectLst/>
                <a:latin typeface="hafs"/>
              </a:rPr>
              <a:t> وَأُولَٰئِكَ هُمْ أُولُو الْأَلْبَابِ</a:t>
            </a:r>
            <a:r>
              <a:rPr lang="en-US" sz="3200" b="0" i="0" dirty="0">
                <a:solidFill>
                  <a:srgbClr val="000000"/>
                </a:solidFill>
                <a:effectLst/>
                <a:latin typeface="hafs"/>
              </a:rPr>
              <a:t> </a:t>
            </a:r>
            <a:r>
              <a:rPr lang="en-US" sz="3200" b="0" i="0" dirty="0">
                <a:solidFill>
                  <a:srgbClr val="FF0000"/>
                </a:solidFill>
                <a:effectLst/>
                <a:latin typeface="hafs"/>
              </a:rPr>
              <a:t>-</a:t>
            </a:r>
            <a:r>
              <a:rPr lang="en-US" sz="3200" b="0" i="0" dirty="0">
                <a:solidFill>
                  <a:srgbClr val="000000"/>
                </a:solidFill>
                <a:effectLst/>
                <a:latin typeface="hafs"/>
              </a:rPr>
              <a:t> </a:t>
            </a:r>
            <a:r>
              <a:rPr lang="en-US" sz="2000" b="0" i="0" u="none" strike="noStrike" dirty="0">
                <a:solidFill>
                  <a:srgbClr val="71727E"/>
                </a:solidFill>
                <a:effectLst/>
                <a:latin typeface="HelveticaNeue-Light"/>
              </a:rPr>
              <a:t>and those are people of understanding.</a:t>
            </a:r>
          </a:p>
          <a:p>
            <a:endParaRPr lang="en-US" sz="3200" dirty="0"/>
          </a:p>
        </p:txBody>
      </p:sp>
      <p:sp>
        <p:nvSpPr>
          <p:cNvPr id="9" name="TextBox 8">
            <a:extLst>
              <a:ext uri="{FF2B5EF4-FFF2-40B4-BE49-F238E27FC236}">
                <a16:creationId xmlns:a16="http://schemas.microsoft.com/office/drawing/2014/main" xmlns="" id="{048F329F-6F27-411E-ADD0-B5F35598FF13}"/>
              </a:ext>
            </a:extLst>
          </p:cNvPr>
          <p:cNvSpPr txBox="1"/>
          <p:nvPr/>
        </p:nvSpPr>
        <p:spPr>
          <a:xfrm>
            <a:off x="1181685" y="1527780"/>
            <a:ext cx="3713871" cy="369332"/>
          </a:xfrm>
          <a:prstGeom prst="rect">
            <a:avLst/>
          </a:prstGeom>
          <a:noFill/>
        </p:spPr>
        <p:txBody>
          <a:bodyPr wrap="square">
            <a:spAutoFit/>
          </a:bodyPr>
          <a:lstStyle/>
          <a:p>
            <a:pPr algn="l"/>
            <a:r>
              <a:rPr lang="en-US" b="0" i="0" dirty="0">
                <a:solidFill>
                  <a:srgbClr val="FF0000"/>
                </a:solidFill>
                <a:effectLst/>
                <a:latin typeface="HelveticaNeue-Light"/>
              </a:rPr>
              <a:t>39- Az-</a:t>
            </a:r>
            <a:r>
              <a:rPr lang="en-US" b="0" i="0" dirty="0" err="1">
                <a:solidFill>
                  <a:srgbClr val="FF0000"/>
                </a:solidFill>
                <a:effectLst/>
                <a:latin typeface="HelveticaNeue-Light"/>
              </a:rPr>
              <a:t>Zumar</a:t>
            </a:r>
            <a:r>
              <a:rPr lang="en-US" dirty="0">
                <a:solidFill>
                  <a:srgbClr val="FF0000"/>
                </a:solidFill>
                <a:latin typeface="HelveticaNeue-Light"/>
              </a:rPr>
              <a:t> (</a:t>
            </a:r>
            <a:r>
              <a:rPr lang="en-US" b="0" i="0" dirty="0">
                <a:solidFill>
                  <a:srgbClr val="FF0000"/>
                </a:solidFill>
                <a:effectLst/>
                <a:latin typeface="HelveticaNeue-Light"/>
              </a:rPr>
              <a:t>The Troops) : 18</a:t>
            </a:r>
          </a:p>
        </p:txBody>
      </p:sp>
      <p:sp>
        <p:nvSpPr>
          <p:cNvPr id="13" name="TextBox 12">
            <a:extLst>
              <a:ext uri="{FF2B5EF4-FFF2-40B4-BE49-F238E27FC236}">
                <a16:creationId xmlns:a16="http://schemas.microsoft.com/office/drawing/2014/main" xmlns="" id="{E23E7F20-19BC-4142-94C0-E18814E37B11}"/>
              </a:ext>
            </a:extLst>
          </p:cNvPr>
          <p:cNvSpPr txBox="1"/>
          <p:nvPr/>
        </p:nvSpPr>
        <p:spPr>
          <a:xfrm>
            <a:off x="8408504" y="4987907"/>
            <a:ext cx="3001618" cy="369332"/>
          </a:xfrm>
          <a:prstGeom prst="rect">
            <a:avLst/>
          </a:prstGeom>
          <a:noFill/>
        </p:spPr>
        <p:txBody>
          <a:bodyPr wrap="square">
            <a:spAutoFit/>
          </a:bodyPr>
          <a:lstStyle/>
          <a:p>
            <a:pPr algn="l"/>
            <a:r>
              <a:rPr lang="en-US" b="0" i="0" u="none" strike="noStrike" dirty="0">
                <a:solidFill>
                  <a:srgbClr val="00ACC2"/>
                </a:solidFill>
                <a:effectLst/>
                <a:latin typeface="HelveticaNeue-Light"/>
              </a:rPr>
              <a:t>— </a:t>
            </a:r>
            <a:r>
              <a:rPr lang="en-US" b="0" i="0" u="none" strike="noStrike" dirty="0" err="1">
                <a:solidFill>
                  <a:srgbClr val="00ACC2"/>
                </a:solidFill>
                <a:effectLst/>
                <a:latin typeface="HelveticaNeue-Light"/>
              </a:rPr>
              <a:t>Saheeh</a:t>
            </a:r>
            <a:r>
              <a:rPr lang="en-US" b="0" i="0" u="none" strike="noStrike" dirty="0">
                <a:solidFill>
                  <a:srgbClr val="00ACC2"/>
                </a:solidFill>
                <a:effectLst/>
                <a:latin typeface="HelveticaNeue-Light"/>
              </a:rPr>
              <a:t> International</a:t>
            </a:r>
          </a:p>
        </p:txBody>
      </p:sp>
      <p:sp>
        <p:nvSpPr>
          <p:cNvPr id="8" name="TextBox 7">
            <a:extLst>
              <a:ext uri="{FF2B5EF4-FFF2-40B4-BE49-F238E27FC236}">
                <a16:creationId xmlns:a16="http://schemas.microsoft.com/office/drawing/2014/main" xmlns="" id="{DE5EE30F-98BA-409E-A995-E8AD5AD70ED4}"/>
              </a:ext>
            </a:extLst>
          </p:cNvPr>
          <p:cNvSpPr txBox="1"/>
          <p:nvPr/>
        </p:nvSpPr>
        <p:spPr>
          <a:xfrm>
            <a:off x="4076553" y="6552849"/>
            <a:ext cx="4113793" cy="369332"/>
          </a:xfrm>
          <a:prstGeom prst="rect">
            <a:avLst/>
          </a:prstGeom>
          <a:noFill/>
        </p:spPr>
        <p:txBody>
          <a:bodyPr wrap="square">
            <a:spAutoFit/>
          </a:bodyPr>
          <a:lstStyle/>
          <a:p>
            <a:r>
              <a:rPr lang="en-US" dirty="0">
                <a:solidFill>
                  <a:srgbClr val="00B0F0"/>
                </a:solidFill>
              </a:rPr>
              <a:t>www.studyalqurantounderstand.org/</a:t>
            </a:r>
          </a:p>
        </p:txBody>
      </p:sp>
    </p:spTree>
    <p:extLst>
      <p:ext uri="{BB962C8B-B14F-4D97-AF65-F5344CB8AC3E}">
        <p14:creationId xmlns:p14="http://schemas.microsoft.com/office/powerpoint/2010/main" xmlns="" val="364591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DA04A429-7C9C-43C7-A7BA-6A73923296CB}"/>
              </a:ext>
            </a:extLst>
          </p:cNvPr>
          <p:cNvSpPr txBox="1"/>
          <p:nvPr/>
        </p:nvSpPr>
        <p:spPr>
          <a:xfrm>
            <a:off x="1195637" y="1333630"/>
            <a:ext cx="10572293" cy="4612417"/>
          </a:xfrm>
          <a:prstGeom prst="rect">
            <a:avLst/>
          </a:prstGeom>
          <a:noFill/>
        </p:spPr>
        <p:txBody>
          <a:bodyPr wrap="square">
            <a:spAutoFit/>
          </a:bodyPr>
          <a:lstStyle/>
          <a:p>
            <a:pPr marL="0" marR="0">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সকল রাক’আতে সূরা ফাতিহা পাঠ করতে হবে (ফরয)।</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সূরা ফাতিহা পাঠ শেষে আমীন বলতে হবে (সুন্নাত)।</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সকল ফরয সালাতের প্রথম দুই রাক’আতে সূরা ফাতিহার পর অন্য একটি সূরা বা সূরার অংশ পড়তে হবে </a:t>
            </a:r>
            <a:r>
              <a:rPr lang="bn-IN" sz="1800" dirty="0">
                <a:solidFill>
                  <a:srgbClr val="00B0F0"/>
                </a:solidFill>
                <a:effectLst/>
                <a:latin typeface="SutonnyMJ"/>
                <a:ea typeface="Times New Roman" panose="02020603050405020304" pitchFamily="18" charset="0"/>
                <a:cs typeface="Vrinda" panose="020B0502040204020203" pitchFamily="34" charset="0"/>
              </a:rPr>
              <a:t>(সুন্নাত)</a:t>
            </a:r>
            <a:r>
              <a:rPr lang="bn-IN" sz="1800" dirty="0">
                <a:effectLst/>
                <a:latin typeface="SutonnyMJ"/>
                <a:ea typeface="Times New Roman" panose="02020603050405020304" pitchFamily="18" charset="0"/>
                <a:cs typeface="Vrinda" panose="020B0502040204020203" pitchFamily="34" charset="0"/>
              </a:rPr>
              <a:t>।</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3600" dirty="0">
              <a:solidFill>
                <a:srgbClr val="DD462F"/>
              </a:solidFill>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r>
              <a:rPr lang="ar-SA" sz="3600" b="0" i="0" dirty="0">
                <a:solidFill>
                  <a:srgbClr val="DD462F"/>
                </a:solidFill>
                <a:effectLst/>
                <a:latin typeface="hafs"/>
              </a:rPr>
              <a:t>‏ أَوْ زِدْ عَلَيْهِ وَرَتِّلِ الْقُرْآنَ تَرْتِيلًا</a:t>
            </a:r>
            <a:r>
              <a:rPr lang="en-US" sz="3600" b="0" i="0" dirty="0">
                <a:solidFill>
                  <a:srgbClr val="DD462F"/>
                </a:solidFill>
                <a:effectLst/>
                <a:latin typeface="hafs"/>
              </a:rPr>
              <a:t>  </a:t>
            </a:r>
            <a:r>
              <a:rPr lang="en-US" b="0" i="0" dirty="0">
                <a:solidFill>
                  <a:srgbClr val="DD462F"/>
                </a:solidFill>
                <a:effectLst/>
                <a:latin typeface="hafs"/>
              </a:rPr>
              <a:t>(73 : 4)</a:t>
            </a:r>
          </a:p>
          <a:p>
            <a:pPr marL="0" marR="0">
              <a:lnSpc>
                <a:spcPct val="115000"/>
              </a:lnSpc>
              <a:spcBef>
                <a:spcPts val="0"/>
              </a:spcBef>
              <a:spcAft>
                <a:spcPts val="0"/>
              </a:spcAft>
            </a:pPr>
            <a:r>
              <a:rPr lang="en-US" sz="2000" b="0" i="0" dirty="0">
                <a:solidFill>
                  <a:srgbClr val="0070C0"/>
                </a:solidFill>
                <a:effectLst/>
                <a:latin typeface="HelveticaNeue-Light"/>
              </a:rPr>
              <a:t>or a little more—and recite the Quran ˹properly˺ in a measured way.</a:t>
            </a:r>
            <a:endParaRPr lang="en-US" sz="2000" dirty="0">
              <a:solidFill>
                <a:srgbClr val="0070C0"/>
              </a:solidFill>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dirty="0">
                <a:effectLst/>
                <a:latin typeface="SutonnyMJ"/>
                <a:ea typeface="Times New Roman" panose="02020603050405020304" pitchFamily="18" charset="0"/>
                <a:cs typeface="Arial" panose="020B0604020202020204" pitchFamily="34" charset="0"/>
              </a:rPr>
              <a:t>- </a:t>
            </a:r>
            <a:r>
              <a:rPr lang="bn-IN" sz="1800" dirty="0">
                <a:effectLst/>
                <a:latin typeface="SutonnyMJ"/>
                <a:ea typeface="Times New Roman" panose="02020603050405020304" pitchFamily="18" charset="0"/>
                <a:cs typeface="Vrinda" panose="020B0502040204020203" pitchFamily="34" charset="0"/>
              </a:rPr>
              <a:t>সুন্নাত ও নফল সালাতের সব রাক’আতেই সূরা ফাতিহার পর অন্য একটি সূরা বা সূরার অংশ পড়তে হবে </a:t>
            </a:r>
            <a:r>
              <a:rPr lang="bn-IN" sz="1800" dirty="0">
                <a:solidFill>
                  <a:srgbClr val="00B0F0"/>
                </a:solidFill>
                <a:effectLst/>
                <a:latin typeface="SutonnyMJ"/>
                <a:ea typeface="Times New Roman" panose="02020603050405020304" pitchFamily="18" charset="0"/>
                <a:cs typeface="Vrinda" panose="020B0502040204020203" pitchFamily="34" charset="0"/>
              </a:rPr>
              <a:t>(সুন্নাত)</a:t>
            </a:r>
            <a:r>
              <a:rPr lang="bn-IN" sz="1800" dirty="0">
                <a:effectLst/>
                <a:latin typeface="SutonnyMJ"/>
                <a:ea typeface="Times New Roman" panose="02020603050405020304" pitchFamily="18" charset="0"/>
                <a:cs typeface="Vrinda" panose="020B0502040204020203"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Title 7">
            <a:extLst>
              <a:ext uri="{FF2B5EF4-FFF2-40B4-BE49-F238E27FC236}">
                <a16:creationId xmlns:a16="http://schemas.microsoft.com/office/drawing/2014/main" xmlns="" id="{67365A93-A43F-40F5-82BC-CC42D54C85AF}"/>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5" name="TextBox 4">
            <a:extLst>
              <a:ext uri="{FF2B5EF4-FFF2-40B4-BE49-F238E27FC236}">
                <a16:creationId xmlns:a16="http://schemas.microsoft.com/office/drawing/2014/main" xmlns="" id="{6B3ED81B-E59A-4BBF-8385-D68A917F57D2}"/>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63423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A67A30-0C67-4BD1-91CD-DE0A5F4844FA}"/>
              </a:ext>
            </a:extLst>
          </p:cNvPr>
          <p:cNvSpPr txBox="1"/>
          <p:nvPr/>
        </p:nvSpPr>
        <p:spPr>
          <a:xfrm>
            <a:off x="384313" y="1399891"/>
            <a:ext cx="11635409" cy="4639475"/>
          </a:xfrm>
          <a:prstGeom prst="rect">
            <a:avLst/>
          </a:prstGeom>
          <a:noFill/>
        </p:spPr>
        <p:txBody>
          <a:bodyPr wrap="square">
            <a:spAutoFit/>
          </a:bodyPr>
          <a:lstStyle/>
          <a:p>
            <a:pPr marL="0" marR="0">
              <a:lnSpc>
                <a:spcPct val="115000"/>
              </a:lnSpc>
              <a:spcBef>
                <a:spcPts val="0"/>
              </a:spcBef>
              <a:spcAft>
                <a:spcPts val="0"/>
              </a:spcAft>
            </a:pPr>
            <a:endParaRPr lang="en-US" sz="1800" dirty="0">
              <a:effectLst/>
              <a:latin typeface="SutonnyMJ"/>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2400" dirty="0">
                <a:effectLst/>
                <a:latin typeface="SutonnyMJ"/>
                <a:ea typeface="Times New Roman" panose="02020603050405020304" pitchFamily="18" charset="0"/>
                <a:cs typeface="Arial" panose="020B0604020202020204" pitchFamily="34" charset="0"/>
              </a:rPr>
              <a:t>- </a:t>
            </a:r>
            <a:r>
              <a:rPr lang="bn-IN" sz="2400" dirty="0">
                <a:solidFill>
                  <a:srgbClr val="DD462F"/>
                </a:solidFill>
                <a:effectLst/>
                <a:latin typeface="SutonnyMJ"/>
                <a:ea typeface="Times New Roman" panose="02020603050405020304" pitchFamily="18" charset="0"/>
                <a:cs typeface="Vrinda" panose="020B0502040204020203" pitchFamily="34" charset="0"/>
              </a:rPr>
              <a:t>জামাআতে সালাত আদায় কালে</a:t>
            </a:r>
            <a:endParaRPr lang="en-US" sz="2400" dirty="0">
              <a:solidFill>
                <a:srgbClr val="DD462F"/>
              </a:solidFill>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r>
              <a:rPr lang="bn-IN" sz="1800" dirty="0">
                <a:effectLst/>
                <a:latin typeface="SutonnyMJ"/>
                <a:ea typeface="Times New Roman" panose="02020603050405020304" pitchFamily="18" charset="0"/>
                <a:cs typeface="Vrinda" panose="020B0502040204020203" pitchFamily="34" charset="0"/>
              </a:rPr>
              <a:t> ইমাম ও মুক্তাদীকে সিররী সালাতের (নীরবে পঠিত সালাতের) সকল রাক’আতে সূরা কিরআত নীরবে পাঠ করতে হবে এবং </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r>
              <a:rPr lang="bn-IN" sz="1800" dirty="0">
                <a:effectLst/>
                <a:latin typeface="SutonnyMJ"/>
                <a:ea typeface="Times New Roman" panose="02020603050405020304" pitchFamily="18" charset="0"/>
                <a:cs typeface="Vrinda" panose="020B0502040204020203" pitchFamily="34" charset="0"/>
              </a:rPr>
              <a:t>জাহরী সালাতের (স্বরবে পঠিত সালাতের) প্রথম দুই রাক’আতে ইমাম স্বরবে ও মুক্তাদীকে নীরবে (ওয়াজিব) এবং </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r>
              <a:rPr lang="bn-IN" sz="1800" dirty="0">
                <a:effectLst/>
                <a:latin typeface="SutonnyMJ"/>
                <a:ea typeface="Times New Roman" panose="02020603050405020304" pitchFamily="18" charset="0"/>
                <a:cs typeface="Vrinda" panose="020B0502040204020203" pitchFamily="34" charset="0"/>
              </a:rPr>
              <a:t>বাকী রাক’আতে সবাইকে নীরবে কিরাআত পাঠ করতে হবে (সুন্নাত)। </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dirty="0">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r>
              <a:rPr lang="bn-IN" sz="1800" dirty="0">
                <a:effectLst/>
                <a:latin typeface="SutonnyMJ"/>
                <a:ea typeface="Times New Roman" panose="02020603050405020304" pitchFamily="18" charset="0"/>
                <a:cs typeface="Vrinda" panose="020B0502040204020203" pitchFamily="34" charset="0"/>
              </a:rPr>
              <a:t>একাকী সালাত পড়তে যে সব সালাতে স্বরবে কিরাআতের বিধান আছে তাতে স্বরব বা নীরব উভয় কির’আতই জায়েয।</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itle 7">
            <a:extLst>
              <a:ext uri="{FF2B5EF4-FFF2-40B4-BE49-F238E27FC236}">
                <a16:creationId xmlns:a16="http://schemas.microsoft.com/office/drawing/2014/main" xmlns="" id="{100E5A75-6F30-44C2-8310-B3F8955A4EAA}"/>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6A851EFE-CB85-4FAC-9AD5-89924672DBA6}"/>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998989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A67A30-0C67-4BD1-91CD-DE0A5F4844FA}"/>
              </a:ext>
            </a:extLst>
          </p:cNvPr>
          <p:cNvSpPr txBox="1"/>
          <p:nvPr/>
        </p:nvSpPr>
        <p:spPr>
          <a:xfrm>
            <a:off x="384314" y="1399891"/>
            <a:ext cx="11036874" cy="3683829"/>
          </a:xfrm>
          <a:prstGeom prst="rect">
            <a:avLst/>
          </a:prstGeom>
          <a:noFill/>
        </p:spPr>
        <p:txBody>
          <a:bodyPr wrap="square">
            <a:spAutoFit/>
          </a:bodyPr>
          <a:lstStyle/>
          <a:p>
            <a:pPr marL="0" marR="0">
              <a:lnSpc>
                <a:spcPct val="115000"/>
              </a:lnSpc>
              <a:spcBef>
                <a:spcPts val="0"/>
              </a:spcBef>
              <a:spcAft>
                <a:spcPts val="0"/>
              </a:spcAft>
            </a:pPr>
            <a:r>
              <a:rPr lang="en-US" sz="2400" dirty="0">
                <a:solidFill>
                  <a:srgbClr val="DD462F"/>
                </a:solidFill>
                <a:effectLst/>
                <a:latin typeface="SutonnyMJ"/>
                <a:ea typeface="Times New Roman" panose="02020603050405020304" pitchFamily="18" charset="0"/>
                <a:cs typeface="Arial" panose="020B0604020202020204" pitchFamily="34" charset="0"/>
              </a:rPr>
              <a:t>- </a:t>
            </a:r>
            <a:r>
              <a:rPr lang="bn-IN" sz="2400" dirty="0">
                <a:solidFill>
                  <a:srgbClr val="DD462F"/>
                </a:solidFill>
                <a:effectLst/>
                <a:latin typeface="SutonnyMJ"/>
                <a:ea typeface="Times New Roman" panose="02020603050405020304" pitchFamily="18" charset="0"/>
                <a:cs typeface="Vrinda" panose="020B0502040204020203" pitchFamily="34" charset="0"/>
              </a:rPr>
              <a:t>জামাআতে সালাত আদায় কালে</a:t>
            </a:r>
            <a:r>
              <a:rPr lang="en-US" sz="2400" dirty="0">
                <a:solidFill>
                  <a:srgbClr val="DD462F"/>
                </a:solidFill>
                <a:latin typeface="SutonnyMJ"/>
                <a:ea typeface="Times New Roman" panose="02020603050405020304" pitchFamily="18" charset="0"/>
                <a:cs typeface="Vrinda" panose="020B0502040204020203" pitchFamily="34" charset="0"/>
              </a:rPr>
              <a:t> </a:t>
            </a:r>
            <a:r>
              <a:rPr lang="bn-IN" sz="2400" dirty="0">
                <a:solidFill>
                  <a:srgbClr val="DD462F"/>
                </a:solidFill>
                <a:effectLst/>
                <a:latin typeface="SutonnyMJ"/>
                <a:ea typeface="Times New Roman" panose="02020603050405020304" pitchFamily="18" charset="0"/>
                <a:cs typeface="Vrinda" panose="020B0502040204020203" pitchFamily="34" charset="0"/>
              </a:rPr>
              <a:t>ইমাম ও মুক্তাদীকে </a:t>
            </a:r>
            <a:endParaRPr lang="en-US" sz="2400" dirty="0">
              <a:solidFill>
                <a:srgbClr val="DD462F"/>
              </a:solidFill>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সকল সালাতের শুধু প্রথম রাক’আতে সূরা ফাতিহা পাঠের আগে নীরবে ছানা</a:t>
            </a:r>
            <a:r>
              <a:rPr lang="en-US" sz="1800" dirty="0">
                <a:effectLst/>
                <a:latin typeface="SutonnyMJ"/>
                <a:ea typeface="Times New Roman" panose="02020603050405020304" pitchFamily="18" charset="0"/>
                <a:cs typeface="Arial" panose="020B0604020202020204" pitchFamily="34" charset="0"/>
              </a:rPr>
              <a:t>, </a:t>
            </a:r>
            <a:r>
              <a:rPr lang="bn-IN" sz="1800" dirty="0">
                <a:effectLst/>
                <a:latin typeface="SutonnyMJ"/>
                <a:ea typeface="Times New Roman" panose="02020603050405020304" pitchFamily="18" charset="0"/>
                <a:cs typeface="Vrinda" panose="020B0502040204020203" pitchFamily="34" charset="0"/>
              </a:rPr>
              <a:t>আউযু বিল্লাহ ও বিসমিল্লাহ পড়তে হবে (সুন্নাত)।</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জাহরী (স্বরবে পঠিত) সালাতের প্রথম দুই রাক’আতে সূরা ফাতিহা পাঠের শেষে ইমাম ও মুক্তাদীদের স্বরবে আমীন বলতে হবে (সুন্নাত)।</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 সিররী (নীরবে পঠিত) সালাতে সূরা ফাতিহা পাঠের পর নীরবে আমীন বলতে হবে (সুন্নাত)। (আবু দাউদ হাঃ ৯৩২)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itle 7">
            <a:extLst>
              <a:ext uri="{FF2B5EF4-FFF2-40B4-BE49-F238E27FC236}">
                <a16:creationId xmlns:a16="http://schemas.microsoft.com/office/drawing/2014/main" xmlns="" id="{7B2EDE4B-BFC4-423D-B918-605AEF54AEEF}"/>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6EA91587-F0F2-4C7D-9C50-BAF2EB9D9B35}"/>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99898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A67A30-0C67-4BD1-91CD-DE0A5F4844FA}"/>
              </a:ext>
            </a:extLst>
          </p:cNvPr>
          <p:cNvSpPr txBox="1"/>
          <p:nvPr/>
        </p:nvSpPr>
        <p:spPr>
          <a:xfrm>
            <a:off x="384314" y="1399891"/>
            <a:ext cx="11036874" cy="3277820"/>
          </a:xfrm>
          <a:prstGeom prst="rect">
            <a:avLst/>
          </a:prstGeom>
          <a:noFill/>
        </p:spPr>
        <p:txBody>
          <a:bodyPr wrap="square">
            <a:spAutoFit/>
          </a:bodyPr>
          <a:lstStyle/>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সূরা কিরাআত পাঠ শেষ হলে রুকুতে যেতে হবে </a:t>
            </a:r>
            <a:r>
              <a:rPr lang="bn-IN" sz="1800" dirty="0">
                <a:solidFill>
                  <a:srgbClr val="DD462F"/>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রুকু অবস্থায় রুকুর তাসবীহ পাঠ করতে হবে </a:t>
            </a:r>
            <a:r>
              <a:rPr lang="bn-IN" sz="1800" dirty="0">
                <a:solidFill>
                  <a:srgbClr val="00B0F0"/>
                </a:solidFill>
                <a:effectLst/>
                <a:latin typeface="SutonnyMJ"/>
                <a:ea typeface="Times New Roman" panose="02020603050405020304" pitchFamily="18" charset="0"/>
                <a:cs typeface="Vrinda" panose="020B0502040204020203" pitchFamily="34" charset="0"/>
              </a:rPr>
              <a:t>(ওয়াজিব)</a:t>
            </a:r>
            <a:r>
              <a:rPr lang="bn-IN" sz="1800" dirty="0">
                <a:effectLst/>
                <a:latin typeface="SutonnyMJ"/>
                <a:ea typeface="Times New Roman" panose="02020603050405020304" pitchFamily="18" charset="0"/>
                <a:cs typeface="Vrinda" panose="020B0502040204020203" pitchFamily="34" charset="0"/>
              </a:rPr>
              <a:t>। </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রুকুতে যেয়ে দেরী করতে হবে ও রুকু থেকে সোজা হয়ে দাঁড়াতে হবে </a:t>
            </a:r>
            <a:r>
              <a:rPr lang="bn-IN" sz="1800" dirty="0">
                <a:solidFill>
                  <a:srgbClr val="DD462F"/>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dirty="0">
                <a:effectLst/>
                <a:latin typeface="SutonnyMJ"/>
                <a:ea typeface="Times New Roman" panose="02020603050405020304" pitchFamily="18" charset="0"/>
                <a:cs typeface="Arial" panose="020B0604020202020204" pitchFamily="34" charset="0"/>
              </a:rPr>
              <a:t>- </a:t>
            </a:r>
            <a:r>
              <a:rPr lang="bn-IN" sz="1800" dirty="0">
                <a:effectLst/>
                <a:latin typeface="SutonnyMJ"/>
                <a:ea typeface="Times New Roman" panose="02020603050405020304" pitchFamily="18" charset="0"/>
                <a:cs typeface="Vrinda" panose="020B0502040204020203" pitchFamily="34" charset="0"/>
              </a:rPr>
              <a:t>রুকুতে যাওয়া ও রুকু থেকে উঠার সময় রফ’উল ইয়াদাইন করতে হবে (সুন্নাত)।</a:t>
            </a:r>
            <a:endParaRPr lang="en-NZ"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itle 7">
            <a:extLst>
              <a:ext uri="{FF2B5EF4-FFF2-40B4-BE49-F238E27FC236}">
                <a16:creationId xmlns:a16="http://schemas.microsoft.com/office/drawing/2014/main" xmlns="" id="{16D31291-702E-4D50-962B-CB2844AA10FD}"/>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0DA61348-F9AC-4C65-AFD6-AECFD9086FB3}"/>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99898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ua for Ruku and Sujood (2) | Duas Revival | Mercy of Allah">
            <a:extLst>
              <a:ext uri="{FF2B5EF4-FFF2-40B4-BE49-F238E27FC236}">
                <a16:creationId xmlns:a16="http://schemas.microsoft.com/office/drawing/2014/main" xmlns="" id="{55B0D304-C327-42AC-BE0E-A8C3A42D10B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7885" y="2120348"/>
            <a:ext cx="8445982" cy="390939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8D6D2E7A-3360-4B71-ABBF-551B4C0D590F}"/>
              </a:ext>
            </a:extLst>
          </p:cNvPr>
          <p:cNvSpPr txBox="1"/>
          <p:nvPr/>
        </p:nvSpPr>
        <p:spPr>
          <a:xfrm>
            <a:off x="1607885" y="1556653"/>
            <a:ext cx="3613472" cy="369332"/>
          </a:xfrm>
          <a:prstGeom prst="rect">
            <a:avLst/>
          </a:prstGeom>
          <a:noFill/>
        </p:spPr>
        <p:txBody>
          <a:bodyPr wrap="square">
            <a:spAutoFit/>
          </a:bodyPr>
          <a:lstStyle/>
          <a:p>
            <a:r>
              <a:rPr lang="en-US" dirty="0">
                <a:solidFill>
                  <a:schemeClr val="accent4"/>
                </a:solidFill>
              </a:rPr>
              <a:t>supplication to enrich prayer </a:t>
            </a:r>
          </a:p>
        </p:txBody>
      </p:sp>
      <p:sp>
        <p:nvSpPr>
          <p:cNvPr id="5" name="Title 7">
            <a:extLst>
              <a:ext uri="{FF2B5EF4-FFF2-40B4-BE49-F238E27FC236}">
                <a16:creationId xmlns:a16="http://schemas.microsoft.com/office/drawing/2014/main" xmlns="" id="{347F5D99-BA17-4C5E-ACA7-0216EDAB21BA}"/>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68338745-140C-447D-ACCF-025221C557B3}"/>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77323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nvocations for rising from the Ruku [2] - YouTube">
            <a:extLst>
              <a:ext uri="{FF2B5EF4-FFF2-40B4-BE49-F238E27FC236}">
                <a16:creationId xmlns:a16="http://schemas.microsoft.com/office/drawing/2014/main" xmlns="" id="{44513EE6-6E66-4EFA-97BE-2AB8F5996DE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4397" y="2301737"/>
            <a:ext cx="10003205" cy="38472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B1C80A99-4CE5-4B9B-BBEA-1EB5475CBF8D}"/>
              </a:ext>
            </a:extLst>
          </p:cNvPr>
          <p:cNvSpPr txBox="1"/>
          <p:nvPr/>
        </p:nvSpPr>
        <p:spPr>
          <a:xfrm>
            <a:off x="1194882" y="1649419"/>
            <a:ext cx="4251761" cy="369332"/>
          </a:xfrm>
          <a:prstGeom prst="rect">
            <a:avLst/>
          </a:prstGeom>
          <a:noFill/>
        </p:spPr>
        <p:txBody>
          <a:bodyPr wrap="square">
            <a:spAutoFit/>
          </a:bodyPr>
          <a:lstStyle/>
          <a:p>
            <a:r>
              <a:rPr lang="en-US" dirty="0">
                <a:solidFill>
                  <a:schemeClr val="accent4"/>
                </a:solidFill>
              </a:rPr>
              <a:t>supplication to enrich prayer </a:t>
            </a:r>
          </a:p>
        </p:txBody>
      </p:sp>
      <p:sp>
        <p:nvSpPr>
          <p:cNvPr id="5" name="Title 7">
            <a:extLst>
              <a:ext uri="{FF2B5EF4-FFF2-40B4-BE49-F238E27FC236}">
                <a16:creationId xmlns:a16="http://schemas.microsoft.com/office/drawing/2014/main" xmlns="" id="{17D57264-C4D9-4F2A-90E5-A49EE5BFB499}"/>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984669F1-3B79-4A26-BE8E-125B3DFCEE39}"/>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961600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A67A30-0C67-4BD1-91CD-DE0A5F4844FA}"/>
              </a:ext>
            </a:extLst>
          </p:cNvPr>
          <p:cNvSpPr txBox="1"/>
          <p:nvPr/>
        </p:nvSpPr>
        <p:spPr>
          <a:xfrm>
            <a:off x="384314" y="1399891"/>
            <a:ext cx="11036874" cy="4214744"/>
          </a:xfrm>
          <a:prstGeom prst="rect">
            <a:avLst/>
          </a:prstGeom>
          <a:noFill/>
        </p:spPr>
        <p:txBody>
          <a:bodyPr wrap="square">
            <a:spAutoFit/>
          </a:bodyPr>
          <a:lstStyle/>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en-US" sz="1800" dirty="0">
                <a:effectLst/>
                <a:latin typeface="SutonnyMJ"/>
                <a:ea typeface="Times New Roman" panose="02020603050405020304" pitchFamily="18" charset="0"/>
                <a:cs typeface="Vrinda" panose="020B0502040204020203" pitchFamily="34" charset="0"/>
              </a:rPr>
              <a:t>    </a:t>
            </a:r>
            <a:r>
              <a:rPr lang="bn-IN" sz="1800" dirty="0">
                <a:effectLst/>
                <a:latin typeface="SutonnyMJ"/>
                <a:ea typeface="Times New Roman" panose="02020603050405020304" pitchFamily="18" charset="0"/>
                <a:cs typeface="Vrinda" panose="020B0502040204020203" pitchFamily="34" charset="0"/>
              </a:rPr>
              <a:t>তারপর সাজদাহ-তে যেতে হবে। </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r>
              <a:rPr lang="en-US" sz="1800" dirty="0">
                <a:effectLst/>
                <a:latin typeface="SutonnyMJ"/>
                <a:ea typeface="Times New Roman" panose="02020603050405020304" pitchFamily="18" charset="0"/>
                <a:cs typeface="Vrinda" panose="020B0502040204020203" pitchFamily="34" charset="0"/>
              </a:rPr>
              <a:t>    </a:t>
            </a:r>
            <a:r>
              <a:rPr lang="bn-IN" sz="1800" dirty="0">
                <a:effectLst/>
                <a:latin typeface="SutonnyMJ"/>
                <a:ea typeface="Times New Roman" panose="02020603050405020304" pitchFamily="18" charset="0"/>
                <a:cs typeface="Vrinda" panose="020B0502040204020203" pitchFamily="34" charset="0"/>
              </a:rPr>
              <a:t>প্রতি রাক’আতে দুইবার সাজদাহ করতে হবে </a:t>
            </a:r>
            <a:r>
              <a:rPr lang="bn-IN" sz="1800" dirty="0">
                <a:solidFill>
                  <a:srgbClr val="D24726"/>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nSpc>
                <a:spcPct val="115000"/>
              </a:lnSpc>
              <a:buFontTx/>
              <a:buChar char="-"/>
            </a:pPr>
            <a:r>
              <a:rPr lang="bn-IN" sz="1800" dirty="0">
                <a:effectLst/>
                <a:latin typeface="SutonnyMJ"/>
                <a:ea typeface="Times New Roman" panose="02020603050405020304" pitchFamily="18" charset="0"/>
                <a:cs typeface="Vrinda" panose="020B0502040204020203" pitchFamily="34" charset="0"/>
              </a:rPr>
              <a:t>সাজদাহ-তে যেতে এবং সাজদাহ থেকে উঠতে তাকবীর বলতে হবে (সুন্নাত)।</a:t>
            </a:r>
            <a:endParaRPr lang="en-US" sz="1800" dirty="0">
              <a:effectLst/>
              <a:latin typeface="SutonnyMJ"/>
              <a:ea typeface="Times New Roman" panose="02020603050405020304" pitchFamily="18" charset="0"/>
              <a:cs typeface="Vrinda" panose="020B0502040204020203" pitchFamily="34" charset="0"/>
            </a:endParaRPr>
          </a:p>
          <a:p>
            <a:pPr marL="285750" indent="-285750">
              <a:lnSpc>
                <a:spcPct val="115000"/>
              </a:lnSpc>
              <a:buFontTx/>
              <a:buChar char="-"/>
            </a:pPr>
            <a:endParaRPr lang="en-US" sz="1800" dirty="0">
              <a:effectLst/>
              <a:latin typeface="SutonnyMJ"/>
              <a:ea typeface="Times New Roman" panose="02020603050405020304" pitchFamily="18" charset="0"/>
              <a:cs typeface="Vrinda" panose="020B0502040204020203" pitchFamily="34" charset="0"/>
            </a:endParaRPr>
          </a:p>
          <a:p>
            <a:pPr marL="285750" indent="-285750">
              <a:lnSpc>
                <a:spcPct val="115000"/>
              </a:lnSpc>
              <a:buFontTx/>
              <a:buChar char="-"/>
            </a:pPr>
            <a:r>
              <a:rPr lang="bn-IN" sz="1800" dirty="0">
                <a:effectLst/>
                <a:latin typeface="SutonnyMJ"/>
                <a:ea typeface="Times New Roman" panose="02020603050405020304" pitchFamily="18" charset="0"/>
                <a:cs typeface="Vrinda" panose="020B0502040204020203" pitchFamily="34" charset="0"/>
              </a:rPr>
              <a:t>সাজদাহ-তে কমপক্ষে তিন বার তাসবীহ পড়তে হবে (সুন্নাত)। </a:t>
            </a:r>
            <a:endParaRPr lang="en-US" sz="1800" dirty="0">
              <a:effectLst/>
              <a:latin typeface="SutonnyMJ"/>
              <a:ea typeface="Times New Roman" panose="02020603050405020304" pitchFamily="18" charset="0"/>
              <a:cs typeface="Vrinda" panose="020B0502040204020203" pitchFamily="34" charset="0"/>
            </a:endParaRPr>
          </a:p>
          <a:p>
            <a:pPr marL="285750" indent="-285750">
              <a:lnSpc>
                <a:spcPct val="115000"/>
              </a:lnSpc>
              <a:buFontTx/>
              <a:buChar char="-"/>
            </a:pPr>
            <a:endParaRPr lang="en-NZ" sz="1800" dirty="0">
              <a:effectLst/>
              <a:latin typeface="SutonnyMJ"/>
              <a:ea typeface="Times New Roman" panose="02020603050405020304" pitchFamily="18" charset="0"/>
              <a:cs typeface="Vrinda" panose="020B0502040204020203" pitchFamily="34" charset="0"/>
            </a:endParaRPr>
          </a:p>
          <a:p>
            <a:pPr marL="285750" indent="-285750">
              <a:lnSpc>
                <a:spcPct val="115000"/>
              </a:lnSpc>
              <a:buFontTx/>
              <a:buChar char="-"/>
            </a:pPr>
            <a:r>
              <a:rPr lang="bn-IN" sz="1800" dirty="0">
                <a:effectLst/>
                <a:latin typeface="SutonnyMJ"/>
                <a:ea typeface="Times New Roman" panose="02020603050405020304" pitchFamily="18" charset="0"/>
                <a:cs typeface="Vrinda" panose="020B0502040204020203" pitchFamily="34" charset="0"/>
              </a:rPr>
              <a:t>একবার তাসবীহ পড়া </a:t>
            </a:r>
            <a:r>
              <a:rPr lang="bn-IN" dirty="0">
                <a:solidFill>
                  <a:srgbClr val="00B0F0"/>
                </a:solidFill>
                <a:latin typeface="SutonnyMJ"/>
                <a:ea typeface="Times New Roman" panose="02020603050405020304" pitchFamily="18" charset="0"/>
                <a:cs typeface="Vrinda" panose="020B0502040204020203" pitchFamily="34" charset="0"/>
              </a:rPr>
              <a:t>(ওয়াজিব )</a:t>
            </a:r>
            <a:r>
              <a:rPr lang="bn-IN" dirty="0">
                <a:latin typeface="SutonnyMJ"/>
                <a:ea typeface="Times New Roman" panose="02020603050405020304" pitchFamily="18" charset="0"/>
                <a:cs typeface="Vrinda" panose="020B0502040204020203" pitchFamily="34" charset="0"/>
              </a:rPr>
              <a:t>।</a:t>
            </a:r>
            <a:endParaRPr lang="en-US" sz="1800" dirty="0">
              <a:effectLst/>
              <a:latin typeface="SutonnyMJ"/>
              <a:ea typeface="Times New Roman" panose="02020603050405020304" pitchFamily="18" charset="0"/>
              <a:cs typeface="Vrinda" panose="020B0502040204020203" pitchFamily="34" charset="0"/>
            </a:endParaRPr>
          </a:p>
          <a:p>
            <a:pPr marL="285750" indent="-285750">
              <a:lnSpc>
                <a:spcPct val="115000"/>
              </a:lnSpc>
              <a:buFontTx/>
              <a:buChar char="-"/>
            </a:pPr>
            <a:endParaRPr lang="en-US" sz="1800" dirty="0">
              <a:effectLst/>
              <a:latin typeface="SutonnyMJ"/>
              <a:ea typeface="Times New Roman" panose="02020603050405020304" pitchFamily="18" charset="0"/>
              <a:cs typeface="Vrinda" panose="020B0502040204020203" pitchFamily="34" charset="0"/>
            </a:endParaRPr>
          </a:p>
          <a:p>
            <a:pPr marL="285750" indent="-285750">
              <a:lnSpc>
                <a:spcPct val="115000"/>
              </a:lnSpc>
              <a:buFontTx/>
              <a:buChar char="-"/>
            </a:pPr>
            <a:r>
              <a:rPr lang="bn-IN" dirty="0">
                <a:latin typeface="SutonnyMJ"/>
                <a:ea typeface="Times New Roman" panose="02020603050405020304" pitchFamily="18" charset="0"/>
                <a:cs typeface="Vrinda" panose="020B0502040204020203" pitchFamily="34" charset="0"/>
              </a:rPr>
              <a:t>দুই সাজদাহ-এর মাঝে কিছুক্ষণ সোজা হয়ে বসতে হবে </a:t>
            </a:r>
            <a:r>
              <a:rPr lang="bn-IN" dirty="0">
                <a:solidFill>
                  <a:srgbClr val="00B0F0"/>
                </a:solidFill>
                <a:latin typeface="SutonnyMJ"/>
                <a:ea typeface="Times New Roman" panose="02020603050405020304" pitchFamily="18" charset="0"/>
                <a:cs typeface="Vrinda" panose="020B0502040204020203" pitchFamily="34" charset="0"/>
              </a:rPr>
              <a:t>(ওয়াজিব)</a:t>
            </a:r>
            <a:r>
              <a:rPr lang="bn-IN" dirty="0">
                <a:latin typeface="SutonnyMJ"/>
                <a:ea typeface="Times New Roman" panose="02020603050405020304" pitchFamily="18" charset="0"/>
                <a:cs typeface="Vrinda" panose="020B0502040204020203" pitchFamily="34" charset="0"/>
              </a:rPr>
              <a:t>।</a:t>
            </a:r>
            <a:endParaRPr lang="en-NZ"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itle 7">
            <a:extLst>
              <a:ext uri="{FF2B5EF4-FFF2-40B4-BE49-F238E27FC236}">
                <a16:creationId xmlns:a16="http://schemas.microsoft.com/office/drawing/2014/main" xmlns="" id="{5B871106-DC0F-46E1-9A79-72B6164A2383}"/>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8024B18E-88CD-4255-8F7A-7EE6ACBCEB4F}"/>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927506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ua for Ruku and Sujood (2) | Duas Revival | Mercy of Allah">
            <a:extLst>
              <a:ext uri="{FF2B5EF4-FFF2-40B4-BE49-F238E27FC236}">
                <a16:creationId xmlns:a16="http://schemas.microsoft.com/office/drawing/2014/main" xmlns="" id="{55B0D304-C327-42AC-BE0E-A8C3A42D10B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494" y="2160105"/>
            <a:ext cx="8445982" cy="390939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8D6D2E7A-3360-4B71-ABBF-551B4C0D590F}"/>
              </a:ext>
            </a:extLst>
          </p:cNvPr>
          <p:cNvSpPr txBox="1"/>
          <p:nvPr/>
        </p:nvSpPr>
        <p:spPr>
          <a:xfrm>
            <a:off x="969595" y="159641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Segoe UI"/>
                <a:ea typeface="+mn-ea"/>
                <a:cs typeface="+mn-cs"/>
              </a:rPr>
              <a:t>supplication to enrich prayer </a:t>
            </a:r>
          </a:p>
        </p:txBody>
      </p:sp>
      <p:sp>
        <p:nvSpPr>
          <p:cNvPr id="5" name="Title 7">
            <a:extLst>
              <a:ext uri="{FF2B5EF4-FFF2-40B4-BE49-F238E27FC236}">
                <a16:creationId xmlns:a16="http://schemas.microsoft.com/office/drawing/2014/main" xmlns="" id="{DF5360AF-9D8D-41A9-A878-64DB5EBB502A}"/>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EFECB588-8AB8-49E1-85F2-EAA40C829528}"/>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958837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E48E9EC-930E-41B4-8E16-A0A5075F54E6}"/>
              </a:ext>
            </a:extLst>
          </p:cNvPr>
          <p:cNvSpPr txBox="1"/>
          <p:nvPr/>
        </p:nvSpPr>
        <p:spPr>
          <a:xfrm>
            <a:off x="3959766" y="1418985"/>
            <a:ext cx="32255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1600" b="1" i="0" u="none" strike="noStrike" kern="1200" cap="none" spc="0" normalizeH="0" baseline="0" noProof="0" dirty="0">
                <a:ln>
                  <a:noFill/>
                </a:ln>
                <a:solidFill>
                  <a:srgbClr val="5E5E5E"/>
                </a:solidFill>
                <a:effectLst/>
                <a:uLnTx/>
                <a:uFillTx/>
                <a:latin typeface="Montserrat" panose="00000500000000000000" pitchFamily="2" charset="0"/>
                <a:ea typeface="+mn-ea"/>
                <a:cs typeface="+mn-cs"/>
              </a:rPr>
              <a:t> সিজদাহ থেকে উঠে বসে তাসবিহ </a:t>
            </a:r>
            <a:endParaRPr kumimoji="0" lang="as-IN" sz="1600" b="0" i="0" u="none" strike="noStrike" kern="1200" cap="none" spc="0" normalizeH="0" baseline="0" noProof="0" dirty="0">
              <a:ln>
                <a:noFill/>
              </a:ln>
              <a:solidFill>
                <a:srgbClr val="5E5E5E"/>
              </a:solidFill>
              <a:effectLst/>
              <a:uLnTx/>
              <a:uFillTx/>
              <a:latin typeface="Montserrat" panose="000005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1600" b="1" i="0" u="none" strike="noStrike" kern="1200" cap="none" spc="0" normalizeH="0" baseline="0" noProof="0" dirty="0">
                <a:ln>
                  <a:noFill/>
                </a:ln>
                <a:solidFill>
                  <a:srgbClr val="5E5E5E"/>
                </a:solidFill>
                <a:effectLst/>
                <a:uLnTx/>
                <a:uFillTx/>
                <a:latin typeface="Montserrat" panose="00000500000000000000" pitchFamily="2" charset="0"/>
                <a:ea typeface="+mn-ea"/>
                <a:cs typeface="+mn-cs"/>
              </a:rPr>
              <a:t>( দুই সিজদার মাঝের দোয়া )</a:t>
            </a:r>
            <a:endParaRPr kumimoji="0" lang="as-IN" sz="1600" b="0" i="0" u="none" strike="noStrike" kern="1200" cap="none" spc="0" normalizeH="0" baseline="0" noProof="0" dirty="0">
              <a:ln>
                <a:noFill/>
              </a:ln>
              <a:solidFill>
                <a:srgbClr val="5E5E5E"/>
              </a:solidFill>
              <a:effectLst/>
              <a:uLnTx/>
              <a:uFillTx/>
              <a:latin typeface="Montserrat" panose="00000500000000000000" pitchFamily="2" charset="0"/>
              <a:ea typeface="+mn-ea"/>
              <a:cs typeface="+mn-cs"/>
            </a:endParaRPr>
          </a:p>
        </p:txBody>
      </p:sp>
      <p:pic>
        <p:nvPicPr>
          <p:cNvPr id="4" name="Picture 3">
            <a:extLst>
              <a:ext uri="{FF2B5EF4-FFF2-40B4-BE49-F238E27FC236}">
                <a16:creationId xmlns:a16="http://schemas.microsoft.com/office/drawing/2014/main" xmlns="" id="{493C0F86-F71B-44B1-8362-E0FA4258FE2D}"/>
              </a:ext>
            </a:extLst>
          </p:cNvPr>
          <p:cNvPicPr>
            <a:picLocks noChangeAspect="1"/>
          </p:cNvPicPr>
          <p:nvPr/>
        </p:nvPicPr>
        <p:blipFill>
          <a:blip r:embed="rId2"/>
          <a:stretch>
            <a:fillRect/>
          </a:stretch>
        </p:blipFill>
        <p:spPr>
          <a:xfrm>
            <a:off x="852511" y="2334609"/>
            <a:ext cx="10531106" cy="3104406"/>
          </a:xfrm>
          <a:prstGeom prst="rect">
            <a:avLst/>
          </a:prstGeom>
        </p:spPr>
      </p:pic>
      <p:sp>
        <p:nvSpPr>
          <p:cNvPr id="5" name="Title 7">
            <a:extLst>
              <a:ext uri="{FF2B5EF4-FFF2-40B4-BE49-F238E27FC236}">
                <a16:creationId xmlns:a16="http://schemas.microsoft.com/office/drawing/2014/main" xmlns="" id="{0427334A-0E68-4764-8B6D-DC4BF9D90CB3}"/>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4FAFA683-F0D9-4767-AAA2-804ABDF5F995}"/>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36518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103C5CF-FAC1-4132-8E7A-F6B34E288A09}"/>
              </a:ext>
            </a:extLst>
          </p:cNvPr>
          <p:cNvSpPr txBox="1"/>
          <p:nvPr/>
        </p:nvSpPr>
        <p:spPr>
          <a:xfrm>
            <a:off x="622852" y="1360726"/>
            <a:ext cx="10972800" cy="4214744"/>
          </a:xfrm>
          <a:prstGeom prst="rect">
            <a:avLst/>
          </a:prstGeom>
          <a:noFill/>
        </p:spPr>
        <p:txBody>
          <a:bodyPr wrap="square">
            <a:spAutoFit/>
          </a:bodyPr>
          <a:lstStyle/>
          <a:p>
            <a:pPr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28575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প্রথম ও তৃতীয় রাকআত শেষে উঠে দাড়ানারে সময় জলসায়ে ইস্তিরাহাত বা আরামের বৈঠক করতে হবে (সুন্নাত)।</a:t>
            </a:r>
            <a:endParaRPr lang="en-NZ" sz="1800" dirty="0">
              <a:effectLst/>
              <a:latin typeface="SutonnyMJ"/>
              <a:ea typeface="Times New Roman" panose="02020603050405020304" pitchFamily="18" charset="0"/>
              <a:cs typeface="Vrinda" panose="020B0502040204020203" pitchFamily="34" charset="0"/>
            </a:endParaRPr>
          </a:p>
          <a:p>
            <a:pPr marR="0">
              <a:lnSpc>
                <a:spcPct val="115000"/>
              </a:lnSpc>
              <a:spcBef>
                <a:spcPts val="0"/>
              </a:spcBef>
              <a:spcAft>
                <a:spcPts val="0"/>
              </a:spcAft>
            </a:pP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r>
              <a:rPr lang="en-US" sz="1800" dirty="0">
                <a:effectLst/>
                <a:latin typeface="SutonnyMJ"/>
                <a:ea typeface="Times New Roman" panose="02020603050405020304" pitchFamily="18" charset="0"/>
                <a:cs typeface="Vrinda" panose="020B0502040204020203" pitchFamily="34" charset="0"/>
              </a:rPr>
              <a:t>  </a:t>
            </a:r>
            <a:r>
              <a:rPr lang="bn-IN" sz="1800" dirty="0">
                <a:effectLst/>
                <a:latin typeface="SutonnyMJ"/>
                <a:ea typeface="Times New Roman" panose="02020603050405020304" pitchFamily="18" charset="0"/>
                <a:cs typeface="Vrinda" panose="020B0502040204020203" pitchFamily="34" charset="0"/>
              </a:rPr>
              <a:t>সকল বৈঠকে তাশাহ্হুদ পড়তে হবে </a:t>
            </a:r>
            <a:r>
              <a:rPr lang="bn-IN" sz="1800" dirty="0">
                <a:solidFill>
                  <a:srgbClr val="00B0F0"/>
                </a:solidFill>
                <a:effectLst/>
                <a:latin typeface="SutonnyMJ"/>
                <a:ea typeface="Times New Roman" panose="02020603050405020304" pitchFamily="18" charset="0"/>
                <a:cs typeface="Vrinda" panose="020B0502040204020203" pitchFamily="34" charset="0"/>
              </a:rPr>
              <a:t>(ওয়াজিব)</a:t>
            </a:r>
            <a:r>
              <a:rPr lang="bn-IN" sz="1800" dirty="0">
                <a:effectLst/>
                <a:latin typeface="SutonnyMJ"/>
                <a:ea typeface="Times New Roman" panose="02020603050405020304" pitchFamily="18" charset="0"/>
                <a:cs typeface="Vrinda" panose="020B0502040204020203" pitchFamily="34" charset="0"/>
              </a:rPr>
              <a:t>।</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buFontTx/>
              <a:buChar char="-"/>
            </a:pPr>
            <a:r>
              <a:rPr lang="en-US" sz="1800" dirty="0">
                <a:effectLst/>
                <a:latin typeface="SutonnyMJ"/>
                <a:ea typeface="Times New Roman" panose="02020603050405020304" pitchFamily="18" charset="0"/>
                <a:cs typeface="Vrinda" panose="020B0502040204020203" pitchFamily="34" charset="0"/>
              </a:rPr>
              <a:t>   </a:t>
            </a:r>
            <a:r>
              <a:rPr lang="bn-IN" sz="1800" dirty="0">
                <a:effectLst/>
                <a:latin typeface="SutonnyMJ"/>
                <a:ea typeface="Times New Roman" panose="02020603050405020304" pitchFamily="18" charset="0"/>
                <a:cs typeface="Vrinda" panose="020B0502040204020203" pitchFamily="34" charset="0"/>
              </a:rPr>
              <a:t>প্রথম বৈঠকে শুধু আত্তাহিয়্যাতু (তাশাহ্হুদ) পড়তে হবে (সুন্নাত)।</a:t>
            </a:r>
            <a:endParaRPr lang="en-US" sz="1800" dirty="0">
              <a:effectLst/>
              <a:latin typeface="SutonnyMJ"/>
              <a:ea typeface="Times New Roman" panose="02020603050405020304" pitchFamily="18" charset="0"/>
              <a:cs typeface="Vrinda" panose="020B0502040204020203" pitchFamily="34" charset="0"/>
            </a:endParaRPr>
          </a:p>
          <a:p>
            <a:pPr marL="0" marR="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28575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শেষ বৈঠকে বসতে হবে </a:t>
            </a:r>
            <a:r>
              <a:rPr lang="bn-IN" sz="1800" dirty="0">
                <a:solidFill>
                  <a:srgbClr val="DD462F"/>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 </a:t>
            </a:r>
            <a:endParaRPr lang="en-US"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US"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শেষ বৈঠকে আত্তাহিয়্যাতু</a:t>
            </a:r>
            <a:r>
              <a:rPr lang="en-US" sz="1800" dirty="0">
                <a:effectLst/>
                <a:latin typeface="SutonnyMJ"/>
                <a:ea typeface="Times New Roman" panose="02020603050405020304" pitchFamily="18" charset="0"/>
                <a:cs typeface="Arial" panose="020B0604020202020204" pitchFamily="34" charset="0"/>
              </a:rPr>
              <a:t>, </a:t>
            </a:r>
            <a:r>
              <a:rPr lang="bn-IN" sz="1800" dirty="0">
                <a:effectLst/>
                <a:latin typeface="SutonnyMJ"/>
                <a:ea typeface="Times New Roman" panose="02020603050405020304" pitchFamily="18" charset="0"/>
                <a:cs typeface="Vrinda" panose="020B0502040204020203" pitchFamily="34" charset="0"/>
              </a:rPr>
              <a:t>দরূদে ইব্রাহীম ও দু’আ মাসুরা (ও ই”ছা করলে অন্যান্য দু’আ) পড়তে হবে। শেষ বৈঠকে আত্তাহিয়্যাতু ও দরূদ পড়া </a:t>
            </a:r>
            <a:r>
              <a:rPr lang="bn-IN" sz="1800" dirty="0">
                <a:solidFill>
                  <a:srgbClr val="00B0F0"/>
                </a:solidFill>
                <a:effectLst/>
                <a:latin typeface="SutonnyMJ"/>
                <a:ea typeface="Times New Roman" panose="02020603050405020304" pitchFamily="18" charset="0"/>
                <a:cs typeface="Vrinda" panose="020B0502040204020203" pitchFamily="34" charset="0"/>
              </a:rPr>
              <a:t>ওয়াজিব</a:t>
            </a:r>
            <a:r>
              <a:rPr lang="bn-IN" sz="1800" dirty="0">
                <a:effectLst/>
                <a:latin typeface="SutonnyMJ"/>
                <a:ea typeface="Times New Roman" panose="02020603050405020304" pitchFamily="18" charset="0"/>
                <a:cs typeface="Vrinda" panose="020B0502040204020203" pitchFamily="34" charset="0"/>
              </a:rPr>
              <a:t> হওয়াই বিশুদ্ধ অভিমত। দু’আ মাসুরা ও অন্যান্য দু’আ পড়া সুন্নাত।</a:t>
            </a:r>
            <a:endParaRPr lang="en-NZ"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Title 7">
            <a:extLst>
              <a:ext uri="{FF2B5EF4-FFF2-40B4-BE49-F238E27FC236}">
                <a16:creationId xmlns:a16="http://schemas.microsoft.com/office/drawing/2014/main" xmlns="" id="{2B3EA1E4-86C5-4997-94B9-7008730B2DFA}"/>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532A8AF9-E116-4494-8FF7-63F8AD4E06B7}"/>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40853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8F2C0F-837B-48A7-BED0-1F985B290B63}"/>
              </a:ext>
            </a:extLst>
          </p:cNvPr>
          <p:cNvSpPr>
            <a:spLocks noGrp="1"/>
          </p:cNvSpPr>
          <p:nvPr>
            <p:ph sz="quarter" idx="10"/>
          </p:nvPr>
        </p:nvSpPr>
        <p:spPr>
          <a:xfrm>
            <a:off x="539495" y="1435608"/>
            <a:ext cx="10841268" cy="3586558"/>
          </a:xfrm>
        </p:spPr>
        <p:txBody>
          <a:bodyPr>
            <a:normAutofit/>
          </a:bodyPr>
          <a:lstStyle/>
          <a:p>
            <a:r>
              <a:rPr lang="en-GB" sz="2000" b="1" dirty="0">
                <a:solidFill>
                  <a:srgbClr val="FF0000"/>
                </a:solidFill>
                <a:effectLst/>
                <a:latin typeface="SutonnyMJ" pitchFamily="2" charset="0"/>
                <a:ea typeface="Calibri" panose="020F0502020204030204" pitchFamily="34" charset="0"/>
                <a:cs typeface="SutonnyMJ" pitchFamily="2" charset="0"/>
              </a:rPr>
              <a:t>39 - </a:t>
            </a:r>
            <a:r>
              <a:rPr lang="en-GB" sz="2000" b="1" dirty="0" err="1">
                <a:solidFill>
                  <a:srgbClr val="FF0000"/>
                </a:solidFill>
                <a:effectLst/>
                <a:latin typeface="SutonnyMJ" pitchFamily="2" charset="0"/>
                <a:ea typeface="Calibri" panose="020F0502020204030204" pitchFamily="34" charset="0"/>
                <a:cs typeface="SutonnyMJ" pitchFamily="2" charset="0"/>
              </a:rPr>
              <a:t>m~iv</a:t>
            </a:r>
            <a:r>
              <a:rPr lang="en-GB" sz="2000" b="1" dirty="0">
                <a:solidFill>
                  <a:srgbClr val="FF0000"/>
                </a:solidFill>
                <a:effectLst/>
                <a:latin typeface="SutonnyMJ" pitchFamily="2" charset="0"/>
                <a:ea typeface="Calibri" panose="020F0502020204030204" pitchFamily="34" charset="0"/>
                <a:cs typeface="SutonnyMJ" pitchFamily="2" charset="0"/>
              </a:rPr>
              <a:t> </a:t>
            </a:r>
            <a:r>
              <a:rPr lang="en-GB" sz="2000" b="1" dirty="0" err="1">
                <a:solidFill>
                  <a:srgbClr val="FF0000"/>
                </a:solidFill>
                <a:effectLst/>
                <a:latin typeface="SutonnyMJ" pitchFamily="2" charset="0"/>
                <a:ea typeface="Calibri" panose="020F0502020204030204" pitchFamily="34" charset="0"/>
                <a:cs typeface="SutonnyMJ" pitchFamily="2" charset="0"/>
              </a:rPr>
              <a:t>Avhhygvi</a:t>
            </a:r>
            <a:r>
              <a:rPr lang="en-GB" sz="2000" b="1" dirty="0">
                <a:solidFill>
                  <a:srgbClr val="FF0000"/>
                </a:solidFill>
                <a:effectLst/>
                <a:latin typeface="SutonnyMJ" pitchFamily="2" charset="0"/>
                <a:ea typeface="Calibri" panose="020F0502020204030204" pitchFamily="34" charset="0"/>
                <a:cs typeface="SutonnyMJ" pitchFamily="2" charset="0"/>
              </a:rPr>
              <a:t> : 18</a:t>
            </a:r>
            <a:endParaRPr lang="en-US" sz="2000" dirty="0">
              <a:solidFill>
                <a:srgbClr val="FF0000"/>
              </a:solidFill>
              <a:effectLst/>
              <a:latin typeface="SutonnyMJ" pitchFamily="2" charset="0"/>
              <a:ea typeface="Calibri" panose="020F0502020204030204" pitchFamily="34" charset="0"/>
              <a:cs typeface="SutonnyMJ" pitchFamily="2" charset="0"/>
            </a:endParaRPr>
          </a:p>
          <a:p>
            <a:r>
              <a:rPr lang="en-US" sz="2400" dirty="0">
                <a:effectLst/>
                <a:latin typeface="SutonnyMJ" pitchFamily="2" charset="0"/>
                <a:ea typeface="Calibri" panose="020F0502020204030204" pitchFamily="34" charset="0"/>
                <a:cs typeface="SutonnyMJ" pitchFamily="2" charset="0"/>
              </a:rPr>
              <a:t>18. </a:t>
            </a:r>
            <a:r>
              <a:rPr lang="en-US" sz="2400" dirty="0" err="1">
                <a:effectLst/>
                <a:latin typeface="SutonnyMJ" pitchFamily="2" charset="0"/>
                <a:ea typeface="Calibri" panose="020F0502020204030204" pitchFamily="34" charset="0"/>
                <a:cs typeface="SutonnyMJ" pitchFamily="2" charset="0"/>
              </a:rPr>
              <a:t>hvnviv</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g‡bv‡hvM</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mnKv‡i</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evYx</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ï‡b</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AZtci</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hvnv</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AwaKZg</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DËg</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Zvnv</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AbymiY</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K‡i</a:t>
            </a:r>
            <a:r>
              <a:rPr lang="en-US" sz="2400" dirty="0">
                <a:effectLst/>
                <a:latin typeface="SutonnyMJ" pitchFamily="2" charset="0"/>
                <a:ea typeface="Calibri" panose="020F0502020204030204" pitchFamily="34" charset="0"/>
                <a:cs typeface="SutonnyMJ" pitchFamily="2" charset="0"/>
              </a:rPr>
              <a:t> (`ª. 7 : 145, </a:t>
            </a:r>
            <a:r>
              <a:rPr lang="en-US" sz="2400" dirty="0" err="1">
                <a:effectLst/>
                <a:latin typeface="SutonnyMJ" pitchFamily="2" charset="0"/>
                <a:ea typeface="Calibri" panose="020F0502020204030204" pitchFamily="34" charset="0"/>
                <a:cs typeface="SutonnyMJ" pitchFamily="2" charset="0"/>
              </a:rPr>
              <a:t>UxKv</a:t>
            </a:r>
            <a:r>
              <a:rPr lang="en-US" sz="2400" dirty="0">
                <a:effectLst/>
                <a:latin typeface="SutonnyMJ" pitchFamily="2" charset="0"/>
                <a:ea typeface="Calibri" panose="020F0502020204030204" pitchFamily="34" charset="0"/>
                <a:cs typeface="SutonnyMJ" pitchFamily="2" charset="0"/>
              </a:rPr>
              <a:t> 314) ; </a:t>
            </a:r>
            <a:r>
              <a:rPr lang="en-US" sz="2400" dirty="0" err="1">
                <a:effectLst/>
                <a:latin typeface="SutonnyMJ" pitchFamily="2" charset="0"/>
                <a:ea typeface="Calibri" panose="020F0502020204030204" pitchFamily="34" charset="0"/>
                <a:cs typeface="SutonnyMJ" pitchFamily="2" charset="0"/>
              </a:rPr>
              <a:t>Dnvw`M‡KB</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Avjøvn</a:t>
            </a:r>
            <a:r>
              <a:rPr lang="en-US" sz="2400" dirty="0">
                <a:effectLst/>
                <a:latin typeface="SutonnyMJ" pitchFamily="2" charset="0"/>
                <a:ea typeface="Calibri" panose="020F0502020204030204" pitchFamily="34" charset="0"/>
                <a:cs typeface="SutonnyMJ" pitchFamily="2" charset="0"/>
              </a:rPr>
              <a:t>&amp; </a:t>
            </a:r>
            <a:r>
              <a:rPr lang="en-US" sz="2400" dirty="0" err="1">
                <a:effectLst/>
                <a:latin typeface="SutonnyMJ" pitchFamily="2" charset="0"/>
                <a:ea typeface="Calibri" panose="020F0502020204030204" pitchFamily="34" charset="0"/>
                <a:cs typeface="SutonnyMJ" pitchFamily="2" charset="0"/>
              </a:rPr>
              <a:t>mrc</a:t>
            </a:r>
            <a:r>
              <a:rPr lang="en-US" sz="2400" dirty="0">
                <a:effectLst/>
                <a:latin typeface="SutonnyMJ" pitchFamily="2" charset="0"/>
                <a:ea typeface="Calibri" panose="020F0502020204030204" pitchFamily="34" charset="0"/>
                <a:cs typeface="SutonnyMJ" pitchFamily="2" charset="0"/>
              </a:rPr>
              <a:t>‡_ </a:t>
            </a:r>
            <a:r>
              <a:rPr lang="en-US" sz="2400" dirty="0" err="1">
                <a:effectLst/>
                <a:latin typeface="SutonnyMJ" pitchFamily="2" charset="0"/>
                <a:ea typeface="Calibri" panose="020F0502020204030204" pitchFamily="34" charset="0"/>
                <a:cs typeface="SutonnyMJ" pitchFamily="2" charset="0"/>
              </a:rPr>
              <a:t>cwiPvwjZ</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K‡ib</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Avi</a:t>
            </a:r>
            <a:r>
              <a:rPr lang="en-US" sz="2400" dirty="0">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DnvivB</a:t>
            </a:r>
            <a:r>
              <a:rPr lang="en-US" sz="2400" dirty="0">
                <a:solidFill>
                  <a:srgbClr val="00B0F0"/>
                </a:solidFill>
                <a:effectLst/>
                <a:latin typeface="SutonnyMJ" pitchFamily="2" charset="0"/>
                <a:ea typeface="Calibri" panose="020F0502020204030204" pitchFamily="34" charset="0"/>
                <a:cs typeface="SutonnyMJ" pitchFamily="2" charset="0"/>
              </a:rPr>
              <a:t> †evakw³m¤úbœ|</a:t>
            </a:r>
            <a:endParaRPr lang="en-US" sz="2400" dirty="0">
              <a:solidFill>
                <a:srgbClr val="00B0F0"/>
              </a:solidFill>
              <a:latin typeface="SutonnyMJ" pitchFamily="2" charset="0"/>
              <a:cs typeface="SutonnyMJ" pitchFamily="2" charset="0"/>
            </a:endParaRPr>
          </a:p>
        </p:txBody>
      </p:sp>
      <p:sp>
        <p:nvSpPr>
          <p:cNvPr id="4" name="Title 7">
            <a:extLst>
              <a:ext uri="{FF2B5EF4-FFF2-40B4-BE49-F238E27FC236}">
                <a16:creationId xmlns:a16="http://schemas.microsoft.com/office/drawing/2014/main" xmlns="" id="{B3C2283C-EDA4-42F5-9657-4ACD666A1D0F}"/>
              </a:ext>
            </a:extLst>
          </p:cNvPr>
          <p:cNvSpPr>
            <a:spLocks noGrp="1"/>
          </p:cNvSpPr>
          <p:nvPr>
            <p:ph type="title"/>
          </p:nvPr>
        </p:nvSpPr>
        <p:spPr>
          <a:xfrm>
            <a:off x="764579" y="400827"/>
            <a:ext cx="10359410" cy="770084"/>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60442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103C5CF-FAC1-4132-8E7A-F6B34E288A09}"/>
              </a:ext>
            </a:extLst>
          </p:cNvPr>
          <p:cNvSpPr txBox="1"/>
          <p:nvPr/>
        </p:nvSpPr>
        <p:spPr>
          <a:xfrm>
            <a:off x="622852" y="1360726"/>
            <a:ext cx="11463130" cy="3277820"/>
          </a:xfrm>
          <a:prstGeom prst="rect">
            <a:avLst/>
          </a:prstGeom>
          <a:noFill/>
        </p:spPr>
        <p:txBody>
          <a:bodyPr wrap="square">
            <a:spAutoFit/>
          </a:bodyPr>
          <a:lstStyle/>
          <a:p>
            <a:pPr marL="0" marR="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28575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প্রথম বৈঠকে বাম পা ভাজ করে পায়ের পাতার উপর বসে ডান পা খাড়া করে রেখে আঙ্গুলগুলো ক্বিবলামুখী রাখতে হবে। আর শেষ বৈঠকে বাম পাকে ডান পায়ের নীচে দিয়ে সামনের দিকে বাড়িয়ে দিয়ে ডান পা খাড়া করে নিতম্বের উপর বসতে হবে (সুন্নাত)। তবে এই ভাবে বসা শুধু তিন বা চার রাক’আত বিশিষ্ট সালাতের ক্ষেত্রে প্রযোজ্য।</a:t>
            </a:r>
            <a:endParaRPr lang="en-NZ"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indent="-285750">
              <a:lnSpc>
                <a:spcPct val="115000"/>
              </a:lnSpc>
              <a:spcBef>
                <a:spcPts val="0"/>
              </a:spcBef>
              <a:spcAft>
                <a:spcPts val="0"/>
              </a:spcAft>
              <a:buFontTx/>
              <a:buChar char="-"/>
            </a:pPr>
            <a:r>
              <a:rPr lang="bn-IN" sz="1800" dirty="0">
                <a:effectLst/>
                <a:latin typeface="SutonnyMJ"/>
                <a:ea typeface="Times New Roman" panose="02020603050405020304" pitchFamily="18" charset="0"/>
                <a:cs typeface="Vrinda" panose="020B0502040204020203" pitchFamily="34" charset="0"/>
              </a:rPr>
              <a:t>তাশাহ্হুদে আত্তাহিয়্যাতু পড়ার শুরু হতে শেষ পর্যন্ত ডান হাতের শাহাদত আঙ্গুলটি খোলা ও উঠানো অব</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bn-IN" sz="1800" dirty="0">
                <a:effectLst/>
                <a:latin typeface="SutonnyMJ"/>
                <a:ea typeface="Times New Roman" panose="02020603050405020304" pitchFamily="18" charset="0"/>
                <a:cs typeface="Vrinda" panose="020B0502040204020203" pitchFamily="34" charset="0"/>
              </a:rPr>
              <a:t>ায় কিছু বাঁকা করে রেখে তার উপর দৃষ্টি রাখতে হবে (সুন্নাত)। শুধু আশহাদু আন বলার সময় আঙ্গুল বৃত্ত করা</a:t>
            </a:r>
            <a:r>
              <a:rPr lang="en-US" sz="1800" dirty="0">
                <a:effectLst/>
                <a:latin typeface="SutonnyMJ"/>
                <a:ea typeface="Times New Roman" panose="02020603050405020304" pitchFamily="18" charset="0"/>
                <a:cs typeface="Arial" panose="020B0604020202020204" pitchFamily="34" charset="0"/>
              </a:rPr>
              <a:t>, </a:t>
            </a:r>
            <a:r>
              <a:rPr lang="bn-IN" sz="1800" dirty="0">
                <a:effectLst/>
                <a:latin typeface="SutonnyMJ"/>
                <a:ea typeface="Times New Roman" panose="02020603050405020304" pitchFamily="18" charset="0"/>
                <a:cs typeface="Vrinda" panose="020B0502040204020203" pitchFamily="34" charset="0"/>
              </a:rPr>
              <a:t>লা-ইলাহা বলার সময় শাহাদত আঙ্গুল তুলে ইশারা করা এবং ইল্লাল্লাহ বলার সময় আঙ্গুল নামিয়ে ফেলা সঠিক নয়।</a:t>
            </a:r>
            <a:endParaRPr lang="en-NZ" sz="1800" dirty="0">
              <a:effectLst/>
              <a:latin typeface="SutonnyMJ"/>
              <a:ea typeface="Times New Roman" panose="02020603050405020304" pitchFamily="18" charset="0"/>
              <a:cs typeface="Vrinda" panose="020B0502040204020203" pitchFamily="34" charset="0"/>
            </a:endParaRPr>
          </a:p>
          <a:p>
            <a:pPr marL="285750" marR="0" indent="-285750">
              <a:lnSpc>
                <a:spcPct val="115000"/>
              </a:lnSpc>
              <a:spcBef>
                <a:spcPts val="0"/>
              </a:spcBef>
              <a:spcAft>
                <a:spcPts val="0"/>
              </a:spcAft>
              <a:buFontTx/>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dirty="0">
                <a:effectLst/>
                <a:latin typeface="SutonnyMJ"/>
                <a:ea typeface="Times New Roman" panose="02020603050405020304" pitchFamily="18" charset="0"/>
                <a:cs typeface="Arial" panose="020B0604020202020204" pitchFamily="34" charset="0"/>
              </a:rPr>
              <a:t>-    </a:t>
            </a:r>
            <a:r>
              <a:rPr lang="bn-IN" sz="1800" dirty="0">
                <a:effectLst/>
                <a:latin typeface="SutonnyMJ"/>
                <a:ea typeface="Times New Roman" panose="02020603050405020304" pitchFamily="18" charset="0"/>
                <a:cs typeface="Vrinda" panose="020B0502040204020203" pitchFamily="34" charset="0"/>
              </a:rPr>
              <a:t>শেষ বৈঠকের শেষে সালাম বলে সালাত শেষ করতে হবে </a:t>
            </a:r>
            <a:r>
              <a:rPr lang="bn-IN" sz="1800" dirty="0">
                <a:solidFill>
                  <a:srgbClr val="D24726"/>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Title 7">
            <a:extLst>
              <a:ext uri="{FF2B5EF4-FFF2-40B4-BE49-F238E27FC236}">
                <a16:creationId xmlns:a16="http://schemas.microsoft.com/office/drawing/2014/main" xmlns="" id="{C10EEDEA-A604-4622-AD88-1AA522DAFCF9}"/>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E0CC2CF0-62C7-441C-8DF2-9BB0634E45A5}"/>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86024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534B6-8353-474D-8B22-D29F33A42763}"/>
              </a:ext>
            </a:extLst>
          </p:cNvPr>
          <p:cNvSpPr>
            <a:spLocks noGrp="1"/>
          </p:cNvSpPr>
          <p:nvPr>
            <p:ph type="title"/>
          </p:nvPr>
        </p:nvSpPr>
        <p:spPr>
          <a:xfrm>
            <a:off x="1146691" y="1410448"/>
            <a:ext cx="5704684" cy="440734"/>
          </a:xfrm>
        </p:spPr>
        <p:txBody>
          <a:bodyPr>
            <a:normAutofit/>
          </a:bodyPr>
          <a:lstStyle/>
          <a:p>
            <a:r>
              <a:rPr lang="en-US" sz="2000" dirty="0" err="1">
                <a:solidFill>
                  <a:schemeClr val="accent5">
                    <a:lumMod val="75000"/>
                  </a:schemeClr>
                </a:solidFill>
              </a:rPr>
              <a:t>Dua</a:t>
            </a:r>
            <a:r>
              <a:rPr lang="en-US" sz="2000" dirty="0">
                <a:solidFill>
                  <a:schemeClr val="accent5">
                    <a:lumMod val="75000"/>
                  </a:schemeClr>
                </a:solidFill>
              </a:rPr>
              <a:t> before ending salah (</a:t>
            </a:r>
            <a:r>
              <a:rPr lang="en-US" sz="2000" dirty="0" err="1">
                <a:solidFill>
                  <a:srgbClr val="D24726"/>
                </a:solidFill>
              </a:rPr>
              <a:t>Tashahhud</a:t>
            </a:r>
            <a:r>
              <a:rPr lang="en-US" sz="2000" dirty="0">
                <a:solidFill>
                  <a:srgbClr val="D24726"/>
                </a:solidFill>
              </a:rPr>
              <a:t> -1</a:t>
            </a:r>
            <a:r>
              <a:rPr lang="en-US" sz="2000" dirty="0">
                <a:solidFill>
                  <a:schemeClr val="accent5">
                    <a:lumMod val="75000"/>
                  </a:schemeClr>
                </a:solidFill>
              </a:rPr>
              <a:t> )</a:t>
            </a:r>
          </a:p>
        </p:txBody>
      </p:sp>
      <p:pic>
        <p:nvPicPr>
          <p:cNvPr id="7" name="Picture 6">
            <a:extLst>
              <a:ext uri="{FF2B5EF4-FFF2-40B4-BE49-F238E27FC236}">
                <a16:creationId xmlns:a16="http://schemas.microsoft.com/office/drawing/2014/main" xmlns="" id="{517F132E-910B-4EF7-830C-BEBDA8B4CAB2}"/>
              </a:ext>
            </a:extLst>
          </p:cNvPr>
          <p:cNvPicPr>
            <a:picLocks noChangeAspect="1"/>
          </p:cNvPicPr>
          <p:nvPr/>
        </p:nvPicPr>
        <p:blipFill>
          <a:blip r:embed="rId2"/>
          <a:stretch>
            <a:fillRect/>
          </a:stretch>
        </p:blipFill>
        <p:spPr>
          <a:xfrm>
            <a:off x="8682450" y="2660279"/>
            <a:ext cx="2619375" cy="1743075"/>
          </a:xfrm>
          <a:prstGeom prst="rect">
            <a:avLst/>
          </a:prstGeom>
        </p:spPr>
      </p:pic>
      <p:pic>
        <p:nvPicPr>
          <p:cNvPr id="9" name="Picture 8">
            <a:extLst>
              <a:ext uri="{FF2B5EF4-FFF2-40B4-BE49-F238E27FC236}">
                <a16:creationId xmlns:a16="http://schemas.microsoft.com/office/drawing/2014/main" xmlns="" id="{115B251F-6967-4A2C-B718-9561D7E57ABD}"/>
              </a:ext>
            </a:extLst>
          </p:cNvPr>
          <p:cNvPicPr>
            <a:picLocks noChangeAspect="1"/>
          </p:cNvPicPr>
          <p:nvPr/>
        </p:nvPicPr>
        <p:blipFill>
          <a:blip r:embed="rId3"/>
          <a:stretch>
            <a:fillRect/>
          </a:stretch>
        </p:blipFill>
        <p:spPr>
          <a:xfrm>
            <a:off x="1040673" y="2127826"/>
            <a:ext cx="7474226" cy="4193462"/>
          </a:xfrm>
          <a:prstGeom prst="rect">
            <a:avLst/>
          </a:prstGeom>
        </p:spPr>
      </p:pic>
      <p:sp>
        <p:nvSpPr>
          <p:cNvPr id="6" name="Title 7">
            <a:extLst>
              <a:ext uri="{FF2B5EF4-FFF2-40B4-BE49-F238E27FC236}">
                <a16:creationId xmlns:a16="http://schemas.microsoft.com/office/drawing/2014/main" xmlns="" id="{E685A9E8-E97B-4391-B953-85307399F9CF}"/>
              </a:ext>
            </a:extLst>
          </p:cNvPr>
          <p:cNvSpPr txBox="1">
            <a:spLocks/>
          </p:cNvSpPr>
          <p:nvPr/>
        </p:nvSpPr>
        <p:spPr>
          <a:xfrm>
            <a:off x="1219200" y="318052"/>
            <a:ext cx="9833113" cy="67586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a:solidFill>
                  <a:srgbClr val="00B0F0"/>
                </a:solidFill>
                <a:latin typeface="Segoe UI Light" panose="020B0502040204020203" pitchFamily="34" charset="0"/>
                <a:cs typeface="Segoe UI Light" panose="020B0502040204020203" pitchFamily="34" charset="0"/>
              </a:rPr>
              <a:t>    To perform better prayer</a:t>
            </a:r>
            <a:r>
              <a:rPr lang="en-US" b="1">
                <a:solidFill>
                  <a:schemeClr val="tx1"/>
                </a:solidFill>
                <a:latin typeface="Segoe UI Light" panose="020B0502040204020203" pitchFamily="34" charset="0"/>
                <a:cs typeface="Segoe UI Light" panose="020B0502040204020203" pitchFamily="34" charset="0"/>
              </a:rPr>
              <a:t> </a:t>
            </a:r>
            <a:r>
              <a:rPr lang="en-US">
                <a:latin typeface="Segoe UI Light" panose="020B0502040204020203" pitchFamily="34" charset="0"/>
                <a:cs typeface="Segoe UI Light" panose="020B0502040204020203" pitchFamily="34" charset="0"/>
              </a:rPr>
              <a:t>– </a:t>
            </a:r>
            <a:r>
              <a:rPr lang="as-IN">
                <a:solidFill>
                  <a:srgbClr val="5F6368"/>
                </a:solidFill>
                <a:latin typeface="Roboto" panose="02000000000000000000" pitchFamily="2" charset="0"/>
              </a:rPr>
              <a:t>উত্তম</a:t>
            </a:r>
            <a:r>
              <a:rPr lang="en-US">
                <a:solidFill>
                  <a:srgbClr val="5F6368"/>
                </a:solidFill>
                <a:latin typeface="Roboto" panose="02000000000000000000" pitchFamily="2" charset="0"/>
              </a:rPr>
              <a:t> </a:t>
            </a:r>
            <a:r>
              <a:rPr lang="as-IN">
                <a:solidFill>
                  <a:srgbClr val="5F6368"/>
                </a:solidFill>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xmlns="" id="{1E125B48-FD48-4A58-B88D-3E6EFB4891DD}"/>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109325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xmlns="" id="{3748F9AB-7ACF-436E-83AE-41A5EFDB3A33}"/>
              </a:ext>
            </a:extLst>
          </p:cNvPr>
          <p:cNvSpPr>
            <a:spLocks noGrp="1"/>
          </p:cNvSpPr>
          <p:nvPr>
            <p:ph type="title"/>
          </p:nvPr>
        </p:nvSpPr>
        <p:spPr>
          <a:xfrm>
            <a:off x="521207" y="448056"/>
            <a:ext cx="9510689" cy="640080"/>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xmlns="" id="{3F0E1A6F-EC3E-4FA3-9AAE-307FBFDBE48B}"/>
              </a:ext>
            </a:extLst>
          </p:cNvPr>
          <p:cNvSpPr>
            <a:spLocks noGrp="1"/>
          </p:cNvSpPr>
          <p:nvPr>
            <p:ph sz="quarter" idx="10"/>
          </p:nvPr>
        </p:nvSpPr>
        <p:spPr>
          <a:xfrm>
            <a:off x="2186610" y="1248089"/>
            <a:ext cx="4538261" cy="488044"/>
          </a:xfrm>
        </p:spPr>
        <p:txBody>
          <a:bodyPr>
            <a:noAutofit/>
          </a:bodyPr>
          <a:lstStyle/>
          <a:p>
            <a:r>
              <a:rPr lang="en-US" sz="2000" dirty="0" err="1">
                <a:solidFill>
                  <a:srgbClr val="DD462F"/>
                </a:solidFill>
              </a:rPr>
              <a:t>Tashahhud</a:t>
            </a:r>
            <a:r>
              <a:rPr lang="en-US" sz="2000" dirty="0">
                <a:solidFill>
                  <a:srgbClr val="DD462F"/>
                </a:solidFill>
              </a:rPr>
              <a:t> word by word</a:t>
            </a:r>
          </a:p>
          <a:p>
            <a:endParaRPr lang="en-US" sz="2000" dirty="0">
              <a:solidFill>
                <a:srgbClr val="DD462F"/>
              </a:solidFill>
            </a:endParaRPr>
          </a:p>
        </p:txBody>
      </p:sp>
      <p:pic>
        <p:nvPicPr>
          <p:cNvPr id="6" name="Picture 2">
            <a:extLst>
              <a:ext uri="{FF2B5EF4-FFF2-40B4-BE49-F238E27FC236}">
                <a16:creationId xmlns:a16="http://schemas.microsoft.com/office/drawing/2014/main" xmlns="" id="{B4B40A0D-7D13-4CA8-83C9-8AAE4199078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3914" y="1826514"/>
            <a:ext cx="4335117" cy="469355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Meaningful Prayer /নামাজে আমরা কি পড়ি এবং কেন পড়ি | Maximus IT">
            <a:extLst>
              <a:ext uri="{FF2B5EF4-FFF2-40B4-BE49-F238E27FC236}">
                <a16:creationId xmlns:a16="http://schemas.microsoft.com/office/drawing/2014/main" xmlns="" id="{D7F4D099-8FAD-4D3F-BEAE-E5D643F62EC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32175" y="1826514"/>
            <a:ext cx="6089982" cy="451385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860383F2-5D92-4B9A-A2AB-0CCD01935BE7}"/>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031616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534B6-8353-474D-8B22-D29F33A42763}"/>
              </a:ext>
            </a:extLst>
          </p:cNvPr>
          <p:cNvSpPr>
            <a:spLocks noGrp="1"/>
          </p:cNvSpPr>
          <p:nvPr>
            <p:ph type="title"/>
          </p:nvPr>
        </p:nvSpPr>
        <p:spPr>
          <a:xfrm>
            <a:off x="1385010" y="1336431"/>
            <a:ext cx="7023337" cy="530436"/>
          </a:xfrm>
        </p:spPr>
        <p:txBody>
          <a:bodyPr>
            <a:normAutofit/>
          </a:bodyPr>
          <a:lstStyle/>
          <a:p>
            <a:r>
              <a:rPr lang="en-US" sz="2000" dirty="0">
                <a:solidFill>
                  <a:srgbClr val="00B0F0"/>
                </a:solidFill>
              </a:rPr>
              <a:t>(</a:t>
            </a:r>
            <a:r>
              <a:rPr lang="it-IT" sz="2000" dirty="0">
                <a:solidFill>
                  <a:srgbClr val="D24726"/>
                </a:solidFill>
              </a:rPr>
              <a:t>Durood e ibrahim in arabic</a:t>
            </a:r>
            <a:r>
              <a:rPr lang="en-US" sz="2000" dirty="0">
                <a:solidFill>
                  <a:srgbClr val="D24726"/>
                </a:solidFill>
              </a:rPr>
              <a:t> </a:t>
            </a:r>
            <a:r>
              <a:rPr lang="en-US" sz="2000" dirty="0">
                <a:solidFill>
                  <a:srgbClr val="00B0F0"/>
                </a:solidFill>
              </a:rPr>
              <a:t> )</a:t>
            </a:r>
          </a:p>
        </p:txBody>
      </p:sp>
      <p:pic>
        <p:nvPicPr>
          <p:cNvPr id="8" name="Picture 7">
            <a:extLst>
              <a:ext uri="{FF2B5EF4-FFF2-40B4-BE49-F238E27FC236}">
                <a16:creationId xmlns:a16="http://schemas.microsoft.com/office/drawing/2014/main" xmlns="" id="{68553CD3-E273-4EE0-8D9F-FE8A35C78736}"/>
              </a:ext>
            </a:extLst>
          </p:cNvPr>
          <p:cNvPicPr>
            <a:picLocks noChangeAspect="1"/>
          </p:cNvPicPr>
          <p:nvPr/>
        </p:nvPicPr>
        <p:blipFill>
          <a:blip r:embed="rId2"/>
          <a:stretch>
            <a:fillRect/>
          </a:stretch>
        </p:blipFill>
        <p:spPr>
          <a:xfrm>
            <a:off x="1385010" y="2051568"/>
            <a:ext cx="7738954" cy="3970682"/>
          </a:xfrm>
          <a:prstGeom prst="rect">
            <a:avLst/>
          </a:prstGeom>
        </p:spPr>
      </p:pic>
      <p:sp>
        <p:nvSpPr>
          <p:cNvPr id="5" name="Title 7">
            <a:extLst>
              <a:ext uri="{FF2B5EF4-FFF2-40B4-BE49-F238E27FC236}">
                <a16:creationId xmlns:a16="http://schemas.microsoft.com/office/drawing/2014/main" xmlns="" id="{F0D0B5ED-41D8-4219-B3F2-7482878317D6}"/>
              </a:ext>
            </a:extLst>
          </p:cNvPr>
          <p:cNvSpPr txBox="1">
            <a:spLocks/>
          </p:cNvSpPr>
          <p:nvPr/>
        </p:nvSpPr>
        <p:spPr>
          <a:xfrm>
            <a:off x="1219200" y="318052"/>
            <a:ext cx="9833113" cy="67586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a:solidFill>
                  <a:srgbClr val="00B0F0"/>
                </a:solidFill>
                <a:latin typeface="Segoe UI Light" panose="020B0502040204020203" pitchFamily="34" charset="0"/>
                <a:cs typeface="Segoe UI Light" panose="020B0502040204020203" pitchFamily="34" charset="0"/>
              </a:rPr>
              <a:t>    To perform better prayer</a:t>
            </a:r>
            <a:r>
              <a:rPr lang="en-US" b="1">
                <a:solidFill>
                  <a:schemeClr val="tx1"/>
                </a:solidFill>
                <a:latin typeface="Segoe UI Light" panose="020B0502040204020203" pitchFamily="34" charset="0"/>
                <a:cs typeface="Segoe UI Light" panose="020B0502040204020203" pitchFamily="34" charset="0"/>
              </a:rPr>
              <a:t> </a:t>
            </a:r>
            <a:r>
              <a:rPr lang="en-US">
                <a:latin typeface="Segoe UI Light" panose="020B0502040204020203" pitchFamily="34" charset="0"/>
                <a:cs typeface="Segoe UI Light" panose="020B0502040204020203" pitchFamily="34" charset="0"/>
              </a:rPr>
              <a:t>– </a:t>
            </a:r>
            <a:r>
              <a:rPr lang="as-IN">
                <a:solidFill>
                  <a:srgbClr val="5F6368"/>
                </a:solidFill>
                <a:latin typeface="Roboto" panose="02000000000000000000" pitchFamily="2" charset="0"/>
              </a:rPr>
              <a:t>উত্তম</a:t>
            </a:r>
            <a:r>
              <a:rPr lang="en-US">
                <a:solidFill>
                  <a:srgbClr val="5F6368"/>
                </a:solidFill>
                <a:latin typeface="Roboto" panose="02000000000000000000" pitchFamily="2" charset="0"/>
              </a:rPr>
              <a:t> </a:t>
            </a:r>
            <a:r>
              <a:rPr lang="as-IN">
                <a:solidFill>
                  <a:srgbClr val="5F6368"/>
                </a:solidFill>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8E1473C2-9DBB-4560-8E2D-23805DAA7329}"/>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466425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C388CB-FE4F-4312-A6AD-DCDE5263783D}"/>
              </a:ext>
            </a:extLst>
          </p:cNvPr>
          <p:cNvSpPr>
            <a:spLocks noGrp="1"/>
          </p:cNvSpPr>
          <p:nvPr>
            <p:ph sz="quarter" idx="10"/>
          </p:nvPr>
        </p:nvSpPr>
        <p:spPr>
          <a:xfrm>
            <a:off x="357808" y="1364975"/>
            <a:ext cx="11648661" cy="5327374"/>
          </a:xfrm>
        </p:spPr>
        <p:txBody>
          <a:bodyPr>
            <a:normAutofit/>
          </a:bodyPr>
          <a:lstStyle/>
          <a:p>
            <a:r>
              <a:rPr lang="en-US" sz="2000" dirty="0">
                <a:solidFill>
                  <a:srgbClr val="D24726"/>
                </a:solidFill>
              </a:rPr>
              <a:t>               Durood e Ibrahim word by word </a:t>
            </a:r>
          </a:p>
        </p:txBody>
      </p:sp>
      <p:sp>
        <p:nvSpPr>
          <p:cNvPr id="4" name="Title 7">
            <a:extLst>
              <a:ext uri="{FF2B5EF4-FFF2-40B4-BE49-F238E27FC236}">
                <a16:creationId xmlns:a16="http://schemas.microsoft.com/office/drawing/2014/main" xmlns="" id="{5E12DAAB-1B34-4789-9FB5-FE2BB0DFBF75}"/>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pic>
        <p:nvPicPr>
          <p:cNvPr id="15" name="Picture 14">
            <a:extLst>
              <a:ext uri="{FF2B5EF4-FFF2-40B4-BE49-F238E27FC236}">
                <a16:creationId xmlns:a16="http://schemas.microsoft.com/office/drawing/2014/main" xmlns="" id="{1861E58E-1389-490A-9935-A7AE9AEEE0FA}"/>
              </a:ext>
            </a:extLst>
          </p:cNvPr>
          <p:cNvPicPr>
            <a:picLocks noChangeAspect="1"/>
          </p:cNvPicPr>
          <p:nvPr/>
        </p:nvPicPr>
        <p:blipFill>
          <a:blip r:embed="rId2"/>
          <a:stretch>
            <a:fillRect/>
          </a:stretch>
        </p:blipFill>
        <p:spPr>
          <a:xfrm>
            <a:off x="359879" y="1991088"/>
            <a:ext cx="3933825" cy="4495800"/>
          </a:xfrm>
          <a:prstGeom prst="rect">
            <a:avLst/>
          </a:prstGeom>
        </p:spPr>
      </p:pic>
      <p:pic>
        <p:nvPicPr>
          <p:cNvPr id="17" name="Picture 16">
            <a:extLst>
              <a:ext uri="{FF2B5EF4-FFF2-40B4-BE49-F238E27FC236}">
                <a16:creationId xmlns:a16="http://schemas.microsoft.com/office/drawing/2014/main" xmlns="" id="{E4ABF158-0FAB-4915-8F67-3AC01323CD52}"/>
              </a:ext>
            </a:extLst>
          </p:cNvPr>
          <p:cNvPicPr>
            <a:picLocks noChangeAspect="1"/>
          </p:cNvPicPr>
          <p:nvPr/>
        </p:nvPicPr>
        <p:blipFill>
          <a:blip r:embed="rId3"/>
          <a:stretch>
            <a:fillRect/>
          </a:stretch>
        </p:blipFill>
        <p:spPr>
          <a:xfrm>
            <a:off x="4211706" y="1991088"/>
            <a:ext cx="3848100" cy="4495800"/>
          </a:xfrm>
          <a:prstGeom prst="rect">
            <a:avLst/>
          </a:prstGeom>
        </p:spPr>
      </p:pic>
      <p:pic>
        <p:nvPicPr>
          <p:cNvPr id="19" name="Picture 18">
            <a:extLst>
              <a:ext uri="{FF2B5EF4-FFF2-40B4-BE49-F238E27FC236}">
                <a16:creationId xmlns:a16="http://schemas.microsoft.com/office/drawing/2014/main" xmlns="" id="{DB541057-1F68-4740-9C60-95594AEF236B}"/>
              </a:ext>
            </a:extLst>
          </p:cNvPr>
          <p:cNvPicPr>
            <a:picLocks noChangeAspect="1"/>
          </p:cNvPicPr>
          <p:nvPr/>
        </p:nvPicPr>
        <p:blipFill>
          <a:blip r:embed="rId4"/>
          <a:stretch>
            <a:fillRect/>
          </a:stretch>
        </p:blipFill>
        <p:spPr>
          <a:xfrm>
            <a:off x="8227529" y="1991088"/>
            <a:ext cx="3604592" cy="1871973"/>
          </a:xfrm>
          <a:prstGeom prst="rect">
            <a:avLst/>
          </a:prstGeom>
        </p:spPr>
      </p:pic>
      <p:sp>
        <p:nvSpPr>
          <p:cNvPr id="7" name="TextBox 6">
            <a:extLst>
              <a:ext uri="{FF2B5EF4-FFF2-40B4-BE49-F238E27FC236}">
                <a16:creationId xmlns:a16="http://schemas.microsoft.com/office/drawing/2014/main" xmlns="" id="{9866FFA1-5BF3-413E-9176-4FCA4016BDAE}"/>
              </a:ext>
            </a:extLst>
          </p:cNvPr>
          <p:cNvSpPr txBox="1"/>
          <p:nvPr/>
        </p:nvSpPr>
        <p:spPr>
          <a:xfrm>
            <a:off x="4008782" y="6488668"/>
            <a:ext cx="41744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Segoe UI"/>
                <a:ea typeface="+mn-ea"/>
                <a:cs typeface="+mn-cs"/>
              </a:rPr>
              <a:t>www.studyalqurantounderstand.org/</a:t>
            </a:r>
          </a:p>
        </p:txBody>
      </p:sp>
    </p:spTree>
    <p:extLst>
      <p:ext uri="{BB962C8B-B14F-4D97-AF65-F5344CB8AC3E}">
        <p14:creationId xmlns:p14="http://schemas.microsoft.com/office/powerpoint/2010/main" xmlns="" val="1258048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534B6-8353-474D-8B22-D29F33A42763}"/>
              </a:ext>
            </a:extLst>
          </p:cNvPr>
          <p:cNvSpPr>
            <a:spLocks noGrp="1"/>
          </p:cNvSpPr>
          <p:nvPr>
            <p:ph type="title"/>
          </p:nvPr>
        </p:nvSpPr>
        <p:spPr>
          <a:xfrm>
            <a:off x="1943628" y="1310174"/>
            <a:ext cx="8304741" cy="505374"/>
          </a:xfrm>
        </p:spPr>
        <p:txBody>
          <a:bodyPr>
            <a:normAutofit/>
          </a:bodyPr>
          <a:lstStyle/>
          <a:p>
            <a:r>
              <a:rPr lang="en-US" sz="2000" dirty="0">
                <a:solidFill>
                  <a:srgbClr val="00B0F0"/>
                </a:solidFill>
              </a:rPr>
              <a:t>(</a:t>
            </a:r>
            <a:r>
              <a:rPr lang="it-IT" sz="2000" dirty="0">
                <a:solidFill>
                  <a:srgbClr val="D24726"/>
                </a:solidFill>
              </a:rPr>
              <a:t>Dua Masura</a:t>
            </a:r>
            <a:r>
              <a:rPr lang="en-US" sz="2000" dirty="0">
                <a:solidFill>
                  <a:srgbClr val="00B0F0"/>
                </a:solidFill>
              </a:rPr>
              <a:t>)</a:t>
            </a:r>
          </a:p>
        </p:txBody>
      </p:sp>
      <p:pic>
        <p:nvPicPr>
          <p:cNvPr id="4" name="Picture 3">
            <a:extLst>
              <a:ext uri="{FF2B5EF4-FFF2-40B4-BE49-F238E27FC236}">
                <a16:creationId xmlns:a16="http://schemas.microsoft.com/office/drawing/2014/main" xmlns="" id="{A4B9D15E-D56B-42C6-8836-588C0B07FED9}"/>
              </a:ext>
            </a:extLst>
          </p:cNvPr>
          <p:cNvPicPr>
            <a:picLocks noChangeAspect="1"/>
          </p:cNvPicPr>
          <p:nvPr/>
        </p:nvPicPr>
        <p:blipFill>
          <a:blip r:embed="rId2"/>
          <a:stretch>
            <a:fillRect/>
          </a:stretch>
        </p:blipFill>
        <p:spPr>
          <a:xfrm>
            <a:off x="1801275" y="1949527"/>
            <a:ext cx="8589449" cy="4426228"/>
          </a:xfrm>
          <a:prstGeom prst="rect">
            <a:avLst/>
          </a:prstGeom>
        </p:spPr>
      </p:pic>
      <p:sp>
        <p:nvSpPr>
          <p:cNvPr id="6" name="Title 7">
            <a:extLst>
              <a:ext uri="{FF2B5EF4-FFF2-40B4-BE49-F238E27FC236}">
                <a16:creationId xmlns:a16="http://schemas.microsoft.com/office/drawing/2014/main" xmlns="" id="{ADEF14D8-2EE6-4BF6-8D06-165D92990880}"/>
              </a:ext>
            </a:extLst>
          </p:cNvPr>
          <p:cNvSpPr txBox="1">
            <a:spLocks/>
          </p:cNvSpPr>
          <p:nvPr/>
        </p:nvSpPr>
        <p:spPr>
          <a:xfrm>
            <a:off x="1219200" y="318052"/>
            <a:ext cx="9833113" cy="67586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a:solidFill>
                  <a:srgbClr val="00B0F0"/>
                </a:solidFill>
                <a:latin typeface="Segoe UI Light" panose="020B0502040204020203" pitchFamily="34" charset="0"/>
                <a:cs typeface="Segoe UI Light" panose="020B0502040204020203" pitchFamily="34" charset="0"/>
              </a:rPr>
              <a:t>    To perform better prayer</a:t>
            </a:r>
            <a:r>
              <a:rPr lang="en-US" b="1">
                <a:solidFill>
                  <a:schemeClr val="tx1"/>
                </a:solidFill>
                <a:latin typeface="Segoe UI Light" panose="020B0502040204020203" pitchFamily="34" charset="0"/>
                <a:cs typeface="Segoe UI Light" panose="020B0502040204020203" pitchFamily="34" charset="0"/>
              </a:rPr>
              <a:t> </a:t>
            </a:r>
            <a:r>
              <a:rPr lang="en-US">
                <a:latin typeface="Segoe UI Light" panose="020B0502040204020203" pitchFamily="34" charset="0"/>
                <a:cs typeface="Segoe UI Light" panose="020B0502040204020203" pitchFamily="34" charset="0"/>
              </a:rPr>
              <a:t>– </a:t>
            </a:r>
            <a:r>
              <a:rPr lang="as-IN">
                <a:solidFill>
                  <a:srgbClr val="5F6368"/>
                </a:solidFill>
                <a:latin typeface="Roboto" panose="02000000000000000000" pitchFamily="2" charset="0"/>
              </a:rPr>
              <a:t>উত্তম</a:t>
            </a:r>
            <a:r>
              <a:rPr lang="en-US">
                <a:solidFill>
                  <a:srgbClr val="5F6368"/>
                </a:solidFill>
                <a:latin typeface="Roboto" panose="02000000000000000000" pitchFamily="2" charset="0"/>
              </a:rPr>
              <a:t> </a:t>
            </a:r>
            <a:r>
              <a:rPr lang="as-IN">
                <a:solidFill>
                  <a:srgbClr val="5F6368"/>
                </a:solidFill>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5" name="TextBox 4">
            <a:extLst>
              <a:ext uri="{FF2B5EF4-FFF2-40B4-BE49-F238E27FC236}">
                <a16:creationId xmlns:a16="http://schemas.microsoft.com/office/drawing/2014/main" xmlns="" id="{E283373A-D8D6-4982-B642-E39617C7A817}"/>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20008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7A518A-F6DB-4EA3-83AD-D6BEA6FF387D}"/>
              </a:ext>
            </a:extLst>
          </p:cNvPr>
          <p:cNvSpPr>
            <a:spLocks noGrp="1"/>
          </p:cNvSpPr>
          <p:nvPr>
            <p:ph sz="quarter" idx="10"/>
          </p:nvPr>
        </p:nvSpPr>
        <p:spPr>
          <a:xfrm>
            <a:off x="367217" y="1389226"/>
            <a:ext cx="11334454" cy="5468774"/>
          </a:xfrm>
        </p:spPr>
        <p:txBody>
          <a:bodyPr>
            <a:normAutofit/>
          </a:bodyPr>
          <a:lstStyle/>
          <a:p>
            <a:r>
              <a:rPr lang="en-US" sz="2000" dirty="0">
                <a:solidFill>
                  <a:srgbClr val="DD462F"/>
                </a:solidFill>
              </a:rPr>
              <a:t>              </a:t>
            </a:r>
            <a:r>
              <a:rPr lang="en-US" sz="2000" dirty="0" err="1">
                <a:solidFill>
                  <a:srgbClr val="DD462F"/>
                </a:solidFill>
              </a:rPr>
              <a:t>Dua</a:t>
            </a:r>
            <a:r>
              <a:rPr lang="en-US" sz="2000" dirty="0">
                <a:solidFill>
                  <a:srgbClr val="DD462F"/>
                </a:solidFill>
              </a:rPr>
              <a:t> e </a:t>
            </a:r>
            <a:r>
              <a:rPr lang="en-US" sz="2000" dirty="0" err="1">
                <a:solidFill>
                  <a:srgbClr val="DD462F"/>
                </a:solidFill>
              </a:rPr>
              <a:t>Masura</a:t>
            </a:r>
            <a:r>
              <a:rPr lang="en-US" sz="2000" dirty="0">
                <a:solidFill>
                  <a:srgbClr val="DD462F"/>
                </a:solidFill>
              </a:rPr>
              <a:t> word by word</a:t>
            </a:r>
          </a:p>
        </p:txBody>
      </p:sp>
      <p:sp>
        <p:nvSpPr>
          <p:cNvPr id="6" name="Title 7">
            <a:extLst>
              <a:ext uri="{FF2B5EF4-FFF2-40B4-BE49-F238E27FC236}">
                <a16:creationId xmlns:a16="http://schemas.microsoft.com/office/drawing/2014/main" xmlns="" id="{B1479BED-8ED9-4BB5-9FBD-1C0C7BE2B982}"/>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xmlns="" id="{B5745540-2C9E-4749-BCF4-584DCDC08343}"/>
              </a:ext>
            </a:extLst>
          </p:cNvPr>
          <p:cNvPicPr>
            <a:picLocks noChangeAspect="1"/>
          </p:cNvPicPr>
          <p:nvPr/>
        </p:nvPicPr>
        <p:blipFill>
          <a:blip r:embed="rId2"/>
          <a:stretch>
            <a:fillRect/>
          </a:stretch>
        </p:blipFill>
        <p:spPr>
          <a:xfrm>
            <a:off x="7013182" y="2332384"/>
            <a:ext cx="4354401" cy="1338470"/>
          </a:xfrm>
          <a:prstGeom prst="rect">
            <a:avLst/>
          </a:prstGeom>
        </p:spPr>
      </p:pic>
      <p:pic>
        <p:nvPicPr>
          <p:cNvPr id="10" name="Picture 9">
            <a:extLst>
              <a:ext uri="{FF2B5EF4-FFF2-40B4-BE49-F238E27FC236}">
                <a16:creationId xmlns:a16="http://schemas.microsoft.com/office/drawing/2014/main" xmlns="" id="{FEA492A8-BE4F-4406-A4FF-940D7119DCEB}"/>
              </a:ext>
            </a:extLst>
          </p:cNvPr>
          <p:cNvPicPr>
            <a:picLocks noChangeAspect="1"/>
          </p:cNvPicPr>
          <p:nvPr/>
        </p:nvPicPr>
        <p:blipFill>
          <a:blip r:embed="rId3"/>
          <a:stretch>
            <a:fillRect/>
          </a:stretch>
        </p:blipFill>
        <p:spPr>
          <a:xfrm>
            <a:off x="1046921" y="1944343"/>
            <a:ext cx="5380383" cy="4544325"/>
          </a:xfrm>
          <a:prstGeom prst="rect">
            <a:avLst/>
          </a:prstGeom>
        </p:spPr>
      </p:pic>
      <p:sp>
        <p:nvSpPr>
          <p:cNvPr id="7" name="TextBox 6">
            <a:extLst>
              <a:ext uri="{FF2B5EF4-FFF2-40B4-BE49-F238E27FC236}">
                <a16:creationId xmlns:a16="http://schemas.microsoft.com/office/drawing/2014/main" xmlns="" id="{BC7D94B0-27D4-4900-B5D3-DE6AF4AE1C7D}"/>
              </a:ext>
            </a:extLst>
          </p:cNvPr>
          <p:cNvSpPr txBox="1"/>
          <p:nvPr/>
        </p:nvSpPr>
        <p:spPr>
          <a:xfrm>
            <a:off x="4008782" y="6488668"/>
            <a:ext cx="41744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Segoe UI"/>
                <a:ea typeface="+mn-ea"/>
                <a:cs typeface="+mn-cs"/>
              </a:rPr>
              <a:t>www.studyalqurantounderstand.org/</a:t>
            </a:r>
          </a:p>
        </p:txBody>
      </p:sp>
    </p:spTree>
    <p:extLst>
      <p:ext uri="{BB962C8B-B14F-4D97-AF65-F5344CB8AC3E}">
        <p14:creationId xmlns:p14="http://schemas.microsoft.com/office/powerpoint/2010/main" xmlns="" val="44838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335106B-0C6F-4AE1-A37D-8AD5AD33C9E9}"/>
              </a:ext>
            </a:extLst>
          </p:cNvPr>
          <p:cNvPicPr>
            <a:picLocks noChangeAspect="1"/>
          </p:cNvPicPr>
          <p:nvPr/>
        </p:nvPicPr>
        <p:blipFill>
          <a:blip r:embed="rId2"/>
          <a:stretch>
            <a:fillRect/>
          </a:stretch>
        </p:blipFill>
        <p:spPr>
          <a:xfrm>
            <a:off x="1108523" y="1896260"/>
            <a:ext cx="10312664" cy="4305757"/>
          </a:xfrm>
          <a:prstGeom prst="rect">
            <a:avLst/>
          </a:prstGeom>
        </p:spPr>
      </p:pic>
      <p:sp>
        <p:nvSpPr>
          <p:cNvPr id="10" name="TextBox 9">
            <a:extLst>
              <a:ext uri="{FF2B5EF4-FFF2-40B4-BE49-F238E27FC236}">
                <a16:creationId xmlns:a16="http://schemas.microsoft.com/office/drawing/2014/main" xmlns="" id="{9298F79D-78A8-4790-8EC7-C974F1C5C3DC}"/>
              </a:ext>
            </a:extLst>
          </p:cNvPr>
          <p:cNvSpPr txBox="1"/>
          <p:nvPr/>
        </p:nvSpPr>
        <p:spPr>
          <a:xfrm>
            <a:off x="1108523" y="1400918"/>
            <a:ext cx="6096000" cy="369332"/>
          </a:xfrm>
          <a:prstGeom prst="rect">
            <a:avLst/>
          </a:prstGeom>
          <a:noFill/>
        </p:spPr>
        <p:txBody>
          <a:bodyPr wrap="square">
            <a:spAutoFit/>
          </a:bodyPr>
          <a:lstStyle/>
          <a:p>
            <a:r>
              <a:rPr lang="en-US" dirty="0">
                <a:solidFill>
                  <a:schemeClr val="accent4"/>
                </a:solidFill>
              </a:rPr>
              <a:t>  supplication to enrich prayer </a:t>
            </a:r>
          </a:p>
        </p:txBody>
      </p:sp>
      <p:sp>
        <p:nvSpPr>
          <p:cNvPr id="5" name="Title 7">
            <a:extLst>
              <a:ext uri="{FF2B5EF4-FFF2-40B4-BE49-F238E27FC236}">
                <a16:creationId xmlns:a16="http://schemas.microsoft.com/office/drawing/2014/main" xmlns="" id="{499D6868-83B6-4488-B316-FEF70CCA9F6D}"/>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944C2ACB-1E7C-45DC-AFEB-078F69FD136F}"/>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7554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AA6E52F-60A5-4D53-98D0-36B8C060FD59}"/>
              </a:ext>
            </a:extLst>
          </p:cNvPr>
          <p:cNvPicPr>
            <a:picLocks noChangeAspect="1"/>
          </p:cNvPicPr>
          <p:nvPr/>
        </p:nvPicPr>
        <p:blipFill>
          <a:blip r:embed="rId2"/>
          <a:stretch>
            <a:fillRect/>
          </a:stretch>
        </p:blipFill>
        <p:spPr>
          <a:xfrm>
            <a:off x="724210" y="1749287"/>
            <a:ext cx="10312664" cy="3856383"/>
          </a:xfrm>
          <a:prstGeom prst="rect">
            <a:avLst/>
          </a:prstGeom>
        </p:spPr>
      </p:pic>
      <p:sp>
        <p:nvSpPr>
          <p:cNvPr id="6" name="Title 7">
            <a:extLst>
              <a:ext uri="{FF2B5EF4-FFF2-40B4-BE49-F238E27FC236}">
                <a16:creationId xmlns:a16="http://schemas.microsoft.com/office/drawing/2014/main" xmlns="" id="{D25BAF2D-68BA-4CB6-9346-9AF5EF932B28}"/>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5" name="TextBox 4">
            <a:extLst>
              <a:ext uri="{FF2B5EF4-FFF2-40B4-BE49-F238E27FC236}">
                <a16:creationId xmlns:a16="http://schemas.microsoft.com/office/drawing/2014/main" xmlns="" id="{6FBCC20C-A0B5-4D46-BFCE-3711DE6621CE}"/>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812659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Perform Salah | Muslim Hands UK">
            <a:extLst>
              <a:ext uri="{FF2B5EF4-FFF2-40B4-BE49-F238E27FC236}">
                <a16:creationId xmlns:a16="http://schemas.microsoft.com/office/drawing/2014/main" xmlns="" id="{06116D0A-D8E8-4A47-B4EB-66650A26020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4885" y="2018096"/>
            <a:ext cx="5950227" cy="43815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759A261F-7AB0-451C-8758-8A33D312060C}"/>
              </a:ext>
            </a:extLst>
          </p:cNvPr>
          <p:cNvSpPr txBox="1"/>
          <p:nvPr/>
        </p:nvSpPr>
        <p:spPr>
          <a:xfrm>
            <a:off x="834885" y="1489736"/>
            <a:ext cx="6261652" cy="369332"/>
          </a:xfrm>
          <a:prstGeom prst="rect">
            <a:avLst/>
          </a:prstGeom>
          <a:noFill/>
        </p:spPr>
        <p:txBody>
          <a:bodyPr wrap="square">
            <a:spAutoFit/>
          </a:bodyPr>
          <a:lstStyle/>
          <a:p>
            <a:r>
              <a:rPr lang="bn-IN" sz="1800" dirty="0">
                <a:effectLst/>
                <a:latin typeface="SutonnyMJ"/>
                <a:ea typeface="Times New Roman" panose="02020603050405020304" pitchFamily="18" charset="0"/>
                <a:cs typeface="Vrinda" panose="020B0502040204020203" pitchFamily="34" charset="0"/>
              </a:rPr>
              <a:t>শেষ বৈঠকের শেষে সালাম বলে সালাত শেষ করতে হবে </a:t>
            </a:r>
            <a:r>
              <a:rPr lang="bn-IN" sz="1800" dirty="0">
                <a:solidFill>
                  <a:srgbClr val="D24726"/>
                </a:solidFill>
                <a:effectLst/>
                <a:latin typeface="SutonnyMJ"/>
                <a:ea typeface="Times New Roman" panose="02020603050405020304" pitchFamily="18" charset="0"/>
                <a:cs typeface="Vrinda" panose="020B0502040204020203" pitchFamily="34" charset="0"/>
              </a:rPr>
              <a:t>(ফরয)</a:t>
            </a:r>
            <a:r>
              <a:rPr lang="bn-IN" sz="1800" dirty="0">
                <a:effectLst/>
                <a:latin typeface="SutonnyMJ"/>
                <a:ea typeface="Times New Roman" panose="02020603050405020304" pitchFamily="18" charset="0"/>
                <a:cs typeface="Vrinda" panose="020B0502040204020203" pitchFamily="34" charset="0"/>
              </a:rPr>
              <a:t> </a:t>
            </a:r>
            <a:endParaRPr lang="en-US" dirty="0"/>
          </a:p>
        </p:txBody>
      </p:sp>
      <p:sp>
        <p:nvSpPr>
          <p:cNvPr id="6" name="Title 7">
            <a:extLst>
              <a:ext uri="{FF2B5EF4-FFF2-40B4-BE49-F238E27FC236}">
                <a16:creationId xmlns:a16="http://schemas.microsoft.com/office/drawing/2014/main" xmlns="" id="{A41B6543-C435-4F2E-B0E6-2555D667A337}"/>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xmlns="" id="{A9267AA5-43E8-4391-83AB-2C59409B919A}"/>
              </a:ext>
            </a:extLst>
          </p:cNvPr>
          <p:cNvSpPr txBox="1"/>
          <p:nvPr/>
        </p:nvSpPr>
        <p:spPr>
          <a:xfrm>
            <a:off x="7272997" y="1859068"/>
            <a:ext cx="4474337" cy="1384995"/>
          </a:xfrm>
          <a:prstGeom prst="rect">
            <a:avLst/>
          </a:prstGeom>
          <a:noFill/>
        </p:spPr>
        <p:txBody>
          <a:bodyPr wrap="square">
            <a:spAutoFit/>
          </a:bodyPr>
          <a:lstStyle/>
          <a:p>
            <a:r>
              <a:rPr lang="ar-SA" b="1" i="0" dirty="0">
                <a:solidFill>
                  <a:srgbClr val="202124"/>
                </a:solidFill>
                <a:effectLst/>
                <a:latin typeface="arial" panose="020B0604020202020204" pitchFamily="34" charset="0"/>
              </a:rPr>
              <a:t>‏</a:t>
            </a:r>
            <a:r>
              <a:rPr lang="ar-SA" sz="3200" b="1" i="0" dirty="0">
                <a:solidFill>
                  <a:srgbClr val="0070C0"/>
                </a:solidFill>
                <a:effectLst/>
                <a:latin typeface="arial" panose="020B0604020202020204" pitchFamily="34" charset="0"/>
              </a:rPr>
              <a:t>اَلسَلامُ عَلَيْكُم وَرَحْمَةُ اَللهِ</a:t>
            </a:r>
            <a:r>
              <a:rPr lang="en-US" sz="3200" b="1" i="0" dirty="0">
                <a:solidFill>
                  <a:srgbClr val="0070C0"/>
                </a:solidFill>
                <a:effectLst/>
                <a:latin typeface="arial" panose="020B0604020202020204" pitchFamily="34" charset="0"/>
              </a:rPr>
              <a:t>  </a:t>
            </a:r>
          </a:p>
          <a:p>
            <a:r>
              <a:rPr lang="en-US" sz="2000" dirty="0"/>
              <a:t>Peace be upon you and God's mercy</a:t>
            </a:r>
          </a:p>
          <a:p>
            <a:r>
              <a:rPr lang="en-US" sz="3200" b="1" i="0" dirty="0">
                <a:solidFill>
                  <a:srgbClr val="0070C0"/>
                </a:solidFill>
                <a:effectLst/>
                <a:latin typeface="arial" panose="020B0604020202020204" pitchFamily="34" charset="0"/>
              </a:rPr>
              <a:t>           </a:t>
            </a:r>
            <a:endParaRPr lang="en-US" sz="3200" dirty="0">
              <a:solidFill>
                <a:srgbClr val="0070C0"/>
              </a:solidFill>
            </a:endParaRPr>
          </a:p>
        </p:txBody>
      </p:sp>
      <p:pic>
        <p:nvPicPr>
          <p:cNvPr id="7" name="Picture 2" descr="727,000+ Flower Pictures">
            <a:extLst>
              <a:ext uri="{FF2B5EF4-FFF2-40B4-BE49-F238E27FC236}">
                <a16:creationId xmlns:a16="http://schemas.microsoft.com/office/drawing/2014/main" xmlns="" id="{5649841B-3935-476F-B64A-3F781224D70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72997" y="3429000"/>
            <a:ext cx="4174434" cy="20336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D198D214-674B-4B65-A086-FBB8A7EC4D02}"/>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5802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8D20AE-773C-4A87-A458-1D599C65AF0A}"/>
              </a:ext>
            </a:extLst>
          </p:cNvPr>
          <p:cNvSpPr>
            <a:spLocks noGrp="1"/>
          </p:cNvSpPr>
          <p:nvPr>
            <p:ph sz="quarter" idx="10"/>
          </p:nvPr>
        </p:nvSpPr>
        <p:spPr>
          <a:xfrm>
            <a:off x="365761" y="1278834"/>
            <a:ext cx="11653960" cy="5234609"/>
          </a:xfrm>
        </p:spPr>
        <p:txBody>
          <a:bodyPr>
            <a:normAutofit/>
          </a:bodyPr>
          <a:lstStyle/>
          <a:p>
            <a:pPr algn="l"/>
            <a:r>
              <a:rPr lang="en-US" sz="1800" b="0" i="0" dirty="0">
                <a:solidFill>
                  <a:srgbClr val="C00000"/>
                </a:solidFill>
                <a:effectLst/>
                <a:latin typeface="HelveticaNeue-Light"/>
              </a:rPr>
              <a:t>Az-</a:t>
            </a:r>
            <a:r>
              <a:rPr lang="en-US" sz="1800" b="0" i="0" dirty="0" err="1">
                <a:solidFill>
                  <a:srgbClr val="C00000"/>
                </a:solidFill>
                <a:effectLst/>
                <a:latin typeface="HelveticaNeue-Light"/>
              </a:rPr>
              <a:t>Zumar</a:t>
            </a:r>
            <a:r>
              <a:rPr lang="en-US" sz="1800" dirty="0">
                <a:solidFill>
                  <a:srgbClr val="C00000"/>
                </a:solidFill>
                <a:latin typeface="HelveticaNeue-Light"/>
              </a:rPr>
              <a:t> (</a:t>
            </a:r>
            <a:r>
              <a:rPr lang="en-US" sz="1800" b="0" i="0" dirty="0">
                <a:solidFill>
                  <a:srgbClr val="C00000"/>
                </a:solidFill>
                <a:effectLst/>
                <a:latin typeface="HelveticaNeue-Light"/>
              </a:rPr>
              <a:t>The Troops) : 18</a:t>
            </a:r>
          </a:p>
        </p:txBody>
      </p:sp>
      <p:pic>
        <p:nvPicPr>
          <p:cNvPr id="5" name="Picture 4">
            <a:extLst>
              <a:ext uri="{FF2B5EF4-FFF2-40B4-BE49-F238E27FC236}">
                <a16:creationId xmlns:a16="http://schemas.microsoft.com/office/drawing/2014/main" xmlns="" id="{F7998E6B-5EAF-419C-A7C2-4066DDEF5CC8}"/>
              </a:ext>
            </a:extLst>
          </p:cNvPr>
          <p:cNvPicPr>
            <a:picLocks noChangeAspect="1"/>
          </p:cNvPicPr>
          <p:nvPr/>
        </p:nvPicPr>
        <p:blipFill>
          <a:blip r:embed="rId2"/>
          <a:stretch>
            <a:fillRect/>
          </a:stretch>
        </p:blipFill>
        <p:spPr>
          <a:xfrm>
            <a:off x="538078" y="1838613"/>
            <a:ext cx="11115842" cy="4485862"/>
          </a:xfrm>
          <a:prstGeom prst="rect">
            <a:avLst/>
          </a:prstGeom>
        </p:spPr>
      </p:pic>
      <p:sp>
        <p:nvSpPr>
          <p:cNvPr id="7" name="Title 7">
            <a:extLst>
              <a:ext uri="{FF2B5EF4-FFF2-40B4-BE49-F238E27FC236}">
                <a16:creationId xmlns:a16="http://schemas.microsoft.com/office/drawing/2014/main" xmlns="" id="{4E356132-6BA1-41C0-AEA7-D76FFEAF8B95}"/>
              </a:ext>
            </a:extLst>
          </p:cNvPr>
          <p:cNvSpPr>
            <a:spLocks noGrp="1"/>
          </p:cNvSpPr>
          <p:nvPr>
            <p:ph type="title"/>
          </p:nvPr>
        </p:nvSpPr>
        <p:spPr>
          <a:xfrm>
            <a:off x="858131" y="533524"/>
            <a:ext cx="9605811" cy="55634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xmlns="" id="{68E3C067-29CD-4551-A50C-CBE7463E8AE6}"/>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974022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a for mercy for parents">
            <a:extLst>
              <a:ext uri="{FF2B5EF4-FFF2-40B4-BE49-F238E27FC236}">
                <a16:creationId xmlns:a16="http://schemas.microsoft.com/office/drawing/2014/main" xmlns="" id="{F3794C7B-5EF7-489B-920A-216850CBEA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6979" y="1490455"/>
            <a:ext cx="5962650" cy="245869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slamic dua - Home | Facebook">
            <a:extLst>
              <a:ext uri="{FF2B5EF4-FFF2-40B4-BE49-F238E27FC236}">
                <a16:creationId xmlns:a16="http://schemas.microsoft.com/office/drawing/2014/main" xmlns="" id="{5F4696BE-CE9C-4AC8-A7BB-7570B8BCBCF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1136" y="3405459"/>
            <a:ext cx="1883522" cy="15621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Dua For Patience and Sabr (How To Control Your Anger)">
            <a:extLst>
              <a:ext uri="{FF2B5EF4-FFF2-40B4-BE49-F238E27FC236}">
                <a16:creationId xmlns:a16="http://schemas.microsoft.com/office/drawing/2014/main" xmlns="" id="{16382B6C-014A-470F-A9EC-0B1A642C13C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41378" y="3429000"/>
            <a:ext cx="28575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a:extLst>
              <a:ext uri="{FF2B5EF4-FFF2-40B4-BE49-F238E27FC236}">
                <a16:creationId xmlns:a16="http://schemas.microsoft.com/office/drawing/2014/main" xmlns="" id="{9E8BA7C2-9F59-4E34-8670-DC565E2EDE9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6979" y="4046125"/>
            <a:ext cx="5962650" cy="245869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xmlns="" id="{46FA908A-1C4C-4894-883B-E450C621AFA2}"/>
              </a:ext>
            </a:extLst>
          </p:cNvPr>
          <p:cNvPicPr>
            <a:picLocks noChangeAspect="1"/>
          </p:cNvPicPr>
          <p:nvPr/>
        </p:nvPicPr>
        <p:blipFill>
          <a:blip r:embed="rId6"/>
          <a:stretch>
            <a:fillRect/>
          </a:stretch>
        </p:blipFill>
        <p:spPr>
          <a:xfrm>
            <a:off x="6827740" y="1503844"/>
            <a:ext cx="5045392" cy="1828800"/>
          </a:xfrm>
          <a:prstGeom prst="rect">
            <a:avLst/>
          </a:prstGeom>
        </p:spPr>
      </p:pic>
      <p:sp>
        <p:nvSpPr>
          <p:cNvPr id="9" name="Title 7">
            <a:extLst>
              <a:ext uri="{FF2B5EF4-FFF2-40B4-BE49-F238E27FC236}">
                <a16:creationId xmlns:a16="http://schemas.microsoft.com/office/drawing/2014/main" xmlns="" id="{57F8882B-DBAF-49E8-BBAD-862023BA625C}"/>
              </a:ext>
            </a:extLst>
          </p:cNvPr>
          <p:cNvSpPr txBox="1">
            <a:spLocks/>
          </p:cNvSpPr>
          <p:nvPr/>
        </p:nvSpPr>
        <p:spPr>
          <a:xfrm>
            <a:off x="901148" y="270428"/>
            <a:ext cx="9833113" cy="94028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dirty="0">
                <a:solidFill>
                  <a:srgbClr val="5F6368"/>
                </a:solidFill>
                <a:latin typeface="Roboto" panose="02000000000000000000" pitchFamily="2" charset="0"/>
              </a:rPr>
              <a:t>উত্তম</a:t>
            </a:r>
            <a:r>
              <a:rPr lang="en-US" dirty="0">
                <a:solidFill>
                  <a:srgbClr val="5F6368"/>
                </a:solidFill>
                <a:latin typeface="Roboto" panose="02000000000000000000" pitchFamily="2" charset="0"/>
              </a:rPr>
              <a:t> </a:t>
            </a:r>
            <a:r>
              <a:rPr lang="as-IN" dirty="0">
                <a:solidFill>
                  <a:srgbClr val="5F6368"/>
                </a:solidFill>
                <a:latin typeface="Roboto" panose="02000000000000000000" pitchFamily="2" charset="0"/>
              </a:rPr>
              <a:t>নামাজ আদায় করার জন্য</a:t>
            </a:r>
            <a:endParaRPr lang="en-US" dirty="0">
              <a:solidFill>
                <a:srgbClr val="5F6368"/>
              </a:solidFill>
              <a:latin typeface="Roboto" panose="02000000000000000000" pitchFamily="2" charset="0"/>
            </a:endParaRPr>
          </a:p>
          <a:p>
            <a:r>
              <a:rPr lang="en-US" sz="2800" dirty="0">
                <a:solidFill>
                  <a:srgbClr val="DD462F"/>
                </a:solidFill>
              </a:rPr>
              <a:t>           </a:t>
            </a:r>
            <a:r>
              <a:rPr lang="en-US" sz="2400" dirty="0">
                <a:solidFill>
                  <a:srgbClr val="DD462F"/>
                </a:solidFill>
              </a:rPr>
              <a:t>Other Supplications after </a:t>
            </a:r>
            <a:r>
              <a:rPr lang="en-US" sz="2400" dirty="0" err="1">
                <a:solidFill>
                  <a:srgbClr val="DD462F"/>
                </a:solidFill>
              </a:rPr>
              <a:t>Dua</a:t>
            </a:r>
            <a:r>
              <a:rPr lang="en-US" sz="2400" dirty="0">
                <a:solidFill>
                  <a:srgbClr val="DD462F"/>
                </a:solidFill>
              </a:rPr>
              <a:t> </a:t>
            </a:r>
            <a:r>
              <a:rPr lang="en-US" sz="2400" dirty="0" err="1">
                <a:solidFill>
                  <a:srgbClr val="DD462F"/>
                </a:solidFill>
              </a:rPr>
              <a:t>masura</a:t>
            </a:r>
            <a:endParaRPr lang="en-US" sz="2400" dirty="0">
              <a:latin typeface="Segoe UI Light" panose="020B05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xmlns="" id="{DEE21DC3-6C05-46BE-AFC9-CE32F362CEB7}"/>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592205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4F78DD5-9251-4907-A502-1F13F75609F8}"/>
              </a:ext>
            </a:extLst>
          </p:cNvPr>
          <p:cNvPicPr>
            <a:picLocks noChangeAspect="1"/>
          </p:cNvPicPr>
          <p:nvPr/>
        </p:nvPicPr>
        <p:blipFill>
          <a:blip r:embed="rId2"/>
          <a:stretch>
            <a:fillRect/>
          </a:stretch>
        </p:blipFill>
        <p:spPr>
          <a:xfrm>
            <a:off x="926362" y="1357104"/>
            <a:ext cx="4813256" cy="2500521"/>
          </a:xfrm>
          <a:prstGeom prst="rect">
            <a:avLst/>
          </a:prstGeom>
        </p:spPr>
      </p:pic>
      <p:pic>
        <p:nvPicPr>
          <p:cNvPr id="21" name="Picture 20">
            <a:extLst>
              <a:ext uri="{FF2B5EF4-FFF2-40B4-BE49-F238E27FC236}">
                <a16:creationId xmlns:a16="http://schemas.microsoft.com/office/drawing/2014/main" xmlns="" id="{592689D4-C67E-4EC6-B64A-40C5ADA10A36}"/>
              </a:ext>
            </a:extLst>
          </p:cNvPr>
          <p:cNvPicPr>
            <a:picLocks noChangeAspect="1"/>
          </p:cNvPicPr>
          <p:nvPr/>
        </p:nvPicPr>
        <p:blipFill>
          <a:blip r:embed="rId3"/>
          <a:stretch>
            <a:fillRect/>
          </a:stretch>
        </p:blipFill>
        <p:spPr>
          <a:xfrm>
            <a:off x="6330606" y="1464562"/>
            <a:ext cx="4672035" cy="2393063"/>
          </a:xfrm>
          <a:prstGeom prst="rect">
            <a:avLst/>
          </a:prstGeom>
        </p:spPr>
      </p:pic>
      <p:pic>
        <p:nvPicPr>
          <p:cNvPr id="23" name="Picture 22">
            <a:extLst>
              <a:ext uri="{FF2B5EF4-FFF2-40B4-BE49-F238E27FC236}">
                <a16:creationId xmlns:a16="http://schemas.microsoft.com/office/drawing/2014/main" xmlns="" id="{6BBC622A-3FBD-4841-9C07-EBDF403963C6}"/>
              </a:ext>
            </a:extLst>
          </p:cNvPr>
          <p:cNvPicPr>
            <a:picLocks noChangeAspect="1"/>
          </p:cNvPicPr>
          <p:nvPr/>
        </p:nvPicPr>
        <p:blipFill>
          <a:blip r:embed="rId4"/>
          <a:stretch>
            <a:fillRect/>
          </a:stretch>
        </p:blipFill>
        <p:spPr>
          <a:xfrm>
            <a:off x="901148" y="3857625"/>
            <a:ext cx="4838470" cy="2500521"/>
          </a:xfrm>
          <a:prstGeom prst="rect">
            <a:avLst/>
          </a:prstGeom>
        </p:spPr>
      </p:pic>
      <p:pic>
        <p:nvPicPr>
          <p:cNvPr id="25" name="Picture 24">
            <a:extLst>
              <a:ext uri="{FF2B5EF4-FFF2-40B4-BE49-F238E27FC236}">
                <a16:creationId xmlns:a16="http://schemas.microsoft.com/office/drawing/2014/main" xmlns="" id="{94573B88-A3B8-452D-AFE4-55586180F91A}"/>
              </a:ext>
            </a:extLst>
          </p:cNvPr>
          <p:cNvPicPr>
            <a:picLocks noChangeAspect="1"/>
          </p:cNvPicPr>
          <p:nvPr/>
        </p:nvPicPr>
        <p:blipFill>
          <a:blip r:embed="rId5"/>
          <a:stretch>
            <a:fillRect/>
          </a:stretch>
        </p:blipFill>
        <p:spPr>
          <a:xfrm>
            <a:off x="6330606" y="3857625"/>
            <a:ext cx="4672035" cy="2598049"/>
          </a:xfrm>
          <a:prstGeom prst="rect">
            <a:avLst/>
          </a:prstGeom>
        </p:spPr>
      </p:pic>
      <p:sp>
        <p:nvSpPr>
          <p:cNvPr id="10" name="Title 7">
            <a:extLst>
              <a:ext uri="{FF2B5EF4-FFF2-40B4-BE49-F238E27FC236}">
                <a16:creationId xmlns:a16="http://schemas.microsoft.com/office/drawing/2014/main" xmlns="" id="{ED5A7C28-7F37-41E6-8A11-66F4C43E055F}"/>
              </a:ext>
            </a:extLst>
          </p:cNvPr>
          <p:cNvSpPr txBox="1">
            <a:spLocks/>
          </p:cNvSpPr>
          <p:nvPr/>
        </p:nvSpPr>
        <p:spPr>
          <a:xfrm>
            <a:off x="901148" y="270428"/>
            <a:ext cx="9833113" cy="94028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dirty="0">
                <a:solidFill>
                  <a:srgbClr val="5F6368"/>
                </a:solidFill>
                <a:latin typeface="Roboto" panose="02000000000000000000" pitchFamily="2" charset="0"/>
              </a:rPr>
              <a:t>উত্তম</a:t>
            </a:r>
            <a:r>
              <a:rPr lang="en-US" dirty="0">
                <a:solidFill>
                  <a:srgbClr val="5F6368"/>
                </a:solidFill>
                <a:latin typeface="Roboto" panose="02000000000000000000" pitchFamily="2" charset="0"/>
              </a:rPr>
              <a:t> </a:t>
            </a:r>
            <a:r>
              <a:rPr lang="as-IN" dirty="0">
                <a:solidFill>
                  <a:srgbClr val="5F6368"/>
                </a:solidFill>
                <a:latin typeface="Roboto" panose="02000000000000000000" pitchFamily="2" charset="0"/>
              </a:rPr>
              <a:t>নামাজ আদায় করার জন্য</a:t>
            </a:r>
            <a:endParaRPr lang="en-US" dirty="0">
              <a:solidFill>
                <a:srgbClr val="5F6368"/>
              </a:solidFill>
              <a:latin typeface="Roboto" panose="02000000000000000000" pitchFamily="2" charset="0"/>
            </a:endParaRPr>
          </a:p>
          <a:p>
            <a:r>
              <a:rPr lang="en-US" sz="2800" dirty="0">
                <a:solidFill>
                  <a:srgbClr val="DD462F"/>
                </a:solidFill>
              </a:rPr>
              <a:t>           </a:t>
            </a:r>
            <a:r>
              <a:rPr lang="en-US" sz="2400" dirty="0">
                <a:solidFill>
                  <a:srgbClr val="DD462F"/>
                </a:solidFill>
              </a:rPr>
              <a:t>Other Supplications after </a:t>
            </a:r>
            <a:r>
              <a:rPr lang="en-US" sz="2400" dirty="0" err="1">
                <a:solidFill>
                  <a:srgbClr val="DD462F"/>
                </a:solidFill>
              </a:rPr>
              <a:t>Dua</a:t>
            </a:r>
            <a:r>
              <a:rPr lang="en-US" sz="2400" dirty="0">
                <a:solidFill>
                  <a:srgbClr val="DD462F"/>
                </a:solidFill>
              </a:rPr>
              <a:t> </a:t>
            </a:r>
            <a:r>
              <a:rPr lang="en-US" sz="2400" dirty="0" err="1">
                <a:solidFill>
                  <a:srgbClr val="DD462F"/>
                </a:solidFill>
              </a:rPr>
              <a:t>masura</a:t>
            </a:r>
            <a:endParaRPr lang="en-US" sz="2400"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AFEB3C08-E89B-4B12-83AF-478C8083E6CF}"/>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695357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8B79C658-1A6B-4A0B-82FC-2815286C2B2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4817" y="1510748"/>
            <a:ext cx="7462401" cy="489919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7">
            <a:extLst>
              <a:ext uri="{FF2B5EF4-FFF2-40B4-BE49-F238E27FC236}">
                <a16:creationId xmlns:a16="http://schemas.microsoft.com/office/drawing/2014/main" xmlns="" id="{010AB011-274F-4C86-A518-51A74077E328}"/>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xmlns="" id="{B956F28E-E129-46A7-BE41-37355420ACC9}"/>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282126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common mistakes in Salah (prayer or Salat) - Quran For kids">
            <a:extLst>
              <a:ext uri="{FF2B5EF4-FFF2-40B4-BE49-F238E27FC236}">
                <a16:creationId xmlns:a16="http://schemas.microsoft.com/office/drawing/2014/main" xmlns="" id="{550CD2EB-3A72-4E8C-B1B0-11F98BFADF8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6435" y="1763121"/>
            <a:ext cx="8425528" cy="468370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7">
            <a:extLst>
              <a:ext uri="{FF2B5EF4-FFF2-40B4-BE49-F238E27FC236}">
                <a16:creationId xmlns:a16="http://schemas.microsoft.com/office/drawing/2014/main" xmlns="" id="{32075609-380E-4BFB-923E-149F33EDF1D7}"/>
              </a:ext>
            </a:extLst>
          </p:cNvPr>
          <p:cNvSpPr>
            <a:spLocks noGrp="1"/>
          </p:cNvSpPr>
          <p:nvPr>
            <p:ph type="title"/>
          </p:nvPr>
        </p:nvSpPr>
        <p:spPr>
          <a:xfrm>
            <a:off x="3101009" y="1324277"/>
            <a:ext cx="3525078" cy="292488"/>
          </a:xfrm>
        </p:spPr>
        <p:txBody>
          <a:bodyPr>
            <a:noAutofit/>
          </a:bodyPr>
          <a:lstStyle/>
          <a:p>
            <a:r>
              <a:rPr lang="en-US" sz="2000" b="1" dirty="0">
                <a:solidFill>
                  <a:srgbClr val="DD462F"/>
                </a:solidFill>
                <a:latin typeface="Segoe UI Light" panose="020B0502040204020203" pitchFamily="34" charset="0"/>
                <a:cs typeface="Segoe UI Light" panose="020B0502040204020203" pitchFamily="34" charset="0"/>
              </a:rPr>
              <a:t>Common Mistakes In Salah</a:t>
            </a:r>
            <a:endParaRPr lang="en-US" sz="2000" dirty="0">
              <a:solidFill>
                <a:srgbClr val="DD462F"/>
              </a:solidFill>
              <a:latin typeface="Segoe UI Light" panose="020B0502040204020203" pitchFamily="34" charset="0"/>
              <a:cs typeface="Segoe UI Light" panose="020B0502040204020203" pitchFamily="34" charset="0"/>
            </a:endParaRPr>
          </a:p>
        </p:txBody>
      </p:sp>
      <p:sp>
        <p:nvSpPr>
          <p:cNvPr id="6" name="Title 7">
            <a:extLst>
              <a:ext uri="{FF2B5EF4-FFF2-40B4-BE49-F238E27FC236}">
                <a16:creationId xmlns:a16="http://schemas.microsoft.com/office/drawing/2014/main" xmlns="" id="{9D25672D-3334-459A-BDEB-3771F3F3ACB6}"/>
              </a:ext>
            </a:extLst>
          </p:cNvPr>
          <p:cNvSpPr txBox="1">
            <a:spLocks/>
          </p:cNvSpPr>
          <p:nvPr/>
        </p:nvSpPr>
        <p:spPr>
          <a:xfrm>
            <a:off x="1219200" y="318052"/>
            <a:ext cx="9833113" cy="67586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dirty="0">
                <a:solidFill>
                  <a:srgbClr val="5F6368"/>
                </a:solidFill>
                <a:latin typeface="Roboto" panose="02000000000000000000" pitchFamily="2" charset="0"/>
              </a:rPr>
              <a:t>উত্তম</a:t>
            </a:r>
            <a:r>
              <a:rPr lang="en-US" dirty="0">
                <a:solidFill>
                  <a:srgbClr val="5F6368"/>
                </a:solidFill>
                <a:latin typeface="Roboto" panose="02000000000000000000" pitchFamily="2" charset="0"/>
              </a:rPr>
              <a:t> </a:t>
            </a:r>
            <a:r>
              <a:rPr lang="as-IN" dirty="0">
                <a:solidFill>
                  <a:srgbClr val="5F6368"/>
                </a:solidFill>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4F120FA3-2D85-4A83-9164-F390D473D488}"/>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028220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E4929D-7485-4018-AA32-B1860B855FDF}"/>
              </a:ext>
            </a:extLst>
          </p:cNvPr>
          <p:cNvPicPr>
            <a:picLocks noChangeAspect="1"/>
          </p:cNvPicPr>
          <p:nvPr/>
        </p:nvPicPr>
        <p:blipFill>
          <a:blip r:embed="rId2"/>
          <a:stretch>
            <a:fillRect/>
          </a:stretch>
        </p:blipFill>
        <p:spPr>
          <a:xfrm>
            <a:off x="846067" y="2436943"/>
            <a:ext cx="7800975" cy="3301248"/>
          </a:xfrm>
          <a:prstGeom prst="rect">
            <a:avLst/>
          </a:prstGeom>
        </p:spPr>
      </p:pic>
      <p:pic>
        <p:nvPicPr>
          <p:cNvPr id="9" name="Picture 8">
            <a:extLst>
              <a:ext uri="{FF2B5EF4-FFF2-40B4-BE49-F238E27FC236}">
                <a16:creationId xmlns:a16="http://schemas.microsoft.com/office/drawing/2014/main" xmlns="" id="{9A8EFC74-6D43-4B99-982F-BB21BF158F16}"/>
              </a:ext>
            </a:extLst>
          </p:cNvPr>
          <p:cNvPicPr>
            <a:picLocks noChangeAspect="1"/>
          </p:cNvPicPr>
          <p:nvPr/>
        </p:nvPicPr>
        <p:blipFill>
          <a:blip r:embed="rId3"/>
          <a:stretch>
            <a:fillRect/>
          </a:stretch>
        </p:blipFill>
        <p:spPr>
          <a:xfrm>
            <a:off x="9203578" y="3232964"/>
            <a:ext cx="2413971" cy="1870940"/>
          </a:xfrm>
          <a:prstGeom prst="rect">
            <a:avLst/>
          </a:prstGeom>
        </p:spPr>
      </p:pic>
      <p:sp>
        <p:nvSpPr>
          <p:cNvPr id="11" name="TextBox 10">
            <a:extLst>
              <a:ext uri="{FF2B5EF4-FFF2-40B4-BE49-F238E27FC236}">
                <a16:creationId xmlns:a16="http://schemas.microsoft.com/office/drawing/2014/main" xmlns="" id="{394401CE-54CD-458C-8F0A-7F0001B3E0D7}"/>
              </a:ext>
            </a:extLst>
          </p:cNvPr>
          <p:cNvSpPr txBox="1"/>
          <p:nvPr/>
        </p:nvSpPr>
        <p:spPr>
          <a:xfrm>
            <a:off x="1239076" y="1797232"/>
            <a:ext cx="7407966" cy="369332"/>
          </a:xfrm>
          <a:prstGeom prst="rect">
            <a:avLst/>
          </a:prstGeom>
          <a:noFill/>
        </p:spPr>
        <p:txBody>
          <a:bodyPr wrap="square">
            <a:spAutoFit/>
          </a:bodyPr>
          <a:lstStyle/>
          <a:p>
            <a:pPr algn="ctr"/>
            <a:r>
              <a:rPr lang="en-US" b="1" i="0" dirty="0">
                <a:solidFill>
                  <a:srgbClr val="313539"/>
                </a:solidFill>
                <a:effectLst/>
                <a:latin typeface="Lato" panose="020B0604020202020204" pitchFamily="34" charset="0"/>
              </a:rPr>
              <a:t>Based on Qur'an and Sunnah, to be recited after every </a:t>
            </a:r>
            <a:r>
              <a:rPr lang="en-US" b="1" i="0" dirty="0" err="1">
                <a:solidFill>
                  <a:srgbClr val="313539"/>
                </a:solidFill>
                <a:effectLst/>
                <a:latin typeface="Lato" panose="020B0604020202020204" pitchFamily="34" charset="0"/>
              </a:rPr>
              <a:t>Fard</a:t>
            </a:r>
            <a:r>
              <a:rPr lang="en-US" b="1" i="0" dirty="0">
                <a:solidFill>
                  <a:srgbClr val="313539"/>
                </a:solidFill>
                <a:effectLst/>
                <a:latin typeface="Lato" panose="020B0604020202020204" pitchFamily="34" charset="0"/>
              </a:rPr>
              <a:t> Salah</a:t>
            </a:r>
          </a:p>
        </p:txBody>
      </p:sp>
      <p:sp>
        <p:nvSpPr>
          <p:cNvPr id="15" name="TextBox 14">
            <a:extLst>
              <a:ext uri="{FF2B5EF4-FFF2-40B4-BE49-F238E27FC236}">
                <a16:creationId xmlns:a16="http://schemas.microsoft.com/office/drawing/2014/main" xmlns="" id="{B1CB5C97-CE22-478D-9EF2-5C8B65559165}"/>
              </a:ext>
            </a:extLst>
          </p:cNvPr>
          <p:cNvSpPr txBox="1"/>
          <p:nvPr/>
        </p:nvSpPr>
        <p:spPr>
          <a:xfrm>
            <a:off x="9203578" y="2436943"/>
            <a:ext cx="2642679" cy="382684"/>
          </a:xfrm>
          <a:prstGeom prst="rect">
            <a:avLst/>
          </a:prstGeom>
          <a:noFill/>
        </p:spPr>
        <p:txBody>
          <a:bodyPr wrap="square">
            <a:spAutoFit/>
          </a:bodyPr>
          <a:lstStyle/>
          <a:p>
            <a:r>
              <a:rPr lang="en-US" b="0" i="0" dirty="0">
                <a:solidFill>
                  <a:srgbClr val="00B0F0"/>
                </a:solidFill>
                <a:effectLst/>
                <a:latin typeface="Lato" panose="020F0502020204030203" pitchFamily="34" charset="0"/>
              </a:rPr>
              <a:t>Allah is the greatest</a:t>
            </a:r>
            <a:endParaRPr lang="en-US" dirty="0">
              <a:solidFill>
                <a:srgbClr val="00B0F0"/>
              </a:solidFill>
            </a:endParaRPr>
          </a:p>
        </p:txBody>
      </p:sp>
      <p:sp>
        <p:nvSpPr>
          <p:cNvPr id="18" name="Title 7">
            <a:extLst>
              <a:ext uri="{FF2B5EF4-FFF2-40B4-BE49-F238E27FC236}">
                <a16:creationId xmlns:a16="http://schemas.microsoft.com/office/drawing/2014/main" xmlns="" id="{755CEE7D-0A58-4C49-A60A-243717CCE03C}"/>
              </a:ext>
            </a:extLst>
          </p:cNvPr>
          <p:cNvSpPr>
            <a:spLocks noGrp="1"/>
          </p:cNvSpPr>
          <p:nvPr>
            <p:ph type="title"/>
          </p:nvPr>
        </p:nvSpPr>
        <p:spPr>
          <a:xfrm>
            <a:off x="2211042" y="1356830"/>
            <a:ext cx="4454801" cy="382684"/>
          </a:xfrm>
        </p:spPr>
        <p:txBody>
          <a:bodyPr>
            <a:noAutofit/>
          </a:bodyPr>
          <a:lstStyle/>
          <a:p>
            <a:r>
              <a:rPr lang="en-US" sz="2000" b="1" dirty="0">
                <a:solidFill>
                  <a:srgbClr val="DD462F"/>
                </a:solidFill>
                <a:latin typeface="Segoe UI Light" panose="020B0502040204020203" pitchFamily="34" charset="0"/>
                <a:cs typeface="Segoe UI Light" panose="020B0502040204020203" pitchFamily="34" charset="0"/>
              </a:rPr>
              <a:t>Supplications After Obligatory Prayers</a:t>
            </a:r>
            <a:endParaRPr lang="en-US" sz="2000" dirty="0">
              <a:solidFill>
                <a:srgbClr val="DD462F"/>
              </a:solidFill>
              <a:latin typeface="Segoe UI Light" panose="020B0502040204020203" pitchFamily="34" charset="0"/>
              <a:cs typeface="Segoe UI Light" panose="020B0502040204020203" pitchFamily="34" charset="0"/>
            </a:endParaRPr>
          </a:p>
        </p:txBody>
      </p:sp>
      <p:sp>
        <p:nvSpPr>
          <p:cNvPr id="10" name="Title 7">
            <a:extLst>
              <a:ext uri="{FF2B5EF4-FFF2-40B4-BE49-F238E27FC236}">
                <a16:creationId xmlns:a16="http://schemas.microsoft.com/office/drawing/2014/main" xmlns="" id="{3E466366-C147-42CC-9B77-AB3EB2768E16}"/>
              </a:ext>
            </a:extLst>
          </p:cNvPr>
          <p:cNvSpPr txBox="1">
            <a:spLocks/>
          </p:cNvSpPr>
          <p:nvPr/>
        </p:nvSpPr>
        <p:spPr>
          <a:xfrm>
            <a:off x="1219200" y="318052"/>
            <a:ext cx="9833113" cy="67586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dirty="0">
                <a:solidFill>
                  <a:srgbClr val="5F6368"/>
                </a:solidFill>
                <a:latin typeface="Roboto" panose="02000000000000000000" pitchFamily="2" charset="0"/>
              </a:rPr>
              <a:t>উত্তম</a:t>
            </a:r>
            <a:r>
              <a:rPr lang="en-US" dirty="0">
                <a:solidFill>
                  <a:srgbClr val="5F6368"/>
                </a:solidFill>
                <a:latin typeface="Roboto" panose="02000000000000000000" pitchFamily="2" charset="0"/>
              </a:rPr>
              <a:t> </a:t>
            </a:r>
            <a:r>
              <a:rPr lang="as-IN" dirty="0">
                <a:solidFill>
                  <a:srgbClr val="5F6368"/>
                </a:solidFill>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xmlns="" id="{BA524820-5858-4212-A254-42252AFFBB5A}"/>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961065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7B3B057-C98D-463C-AAE9-8D7C0BDCBF3E}"/>
              </a:ext>
            </a:extLst>
          </p:cNvPr>
          <p:cNvPicPr>
            <a:picLocks noChangeAspect="1"/>
          </p:cNvPicPr>
          <p:nvPr/>
        </p:nvPicPr>
        <p:blipFill>
          <a:blip r:embed="rId2"/>
          <a:stretch>
            <a:fillRect/>
          </a:stretch>
        </p:blipFill>
        <p:spPr>
          <a:xfrm>
            <a:off x="702366" y="2054258"/>
            <a:ext cx="7820025" cy="3724275"/>
          </a:xfrm>
          <a:prstGeom prst="rect">
            <a:avLst/>
          </a:prstGeom>
        </p:spPr>
      </p:pic>
      <p:sp>
        <p:nvSpPr>
          <p:cNvPr id="8" name="TextBox 7">
            <a:extLst>
              <a:ext uri="{FF2B5EF4-FFF2-40B4-BE49-F238E27FC236}">
                <a16:creationId xmlns:a16="http://schemas.microsoft.com/office/drawing/2014/main" xmlns="" id="{374E6F49-CDB4-47AE-9D61-ED22D73E7330}"/>
              </a:ext>
            </a:extLst>
          </p:cNvPr>
          <p:cNvSpPr txBox="1"/>
          <p:nvPr/>
        </p:nvSpPr>
        <p:spPr>
          <a:xfrm>
            <a:off x="8863517" y="2054258"/>
            <a:ext cx="2900041" cy="923330"/>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endParaRPr lang="en-US" b="0" i="0" dirty="0">
              <a:solidFill>
                <a:srgbClr val="00B0F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I ask Allah to forgive me</a:t>
            </a:r>
          </a:p>
        </p:txBody>
      </p:sp>
      <p:sp>
        <p:nvSpPr>
          <p:cNvPr id="9" name="Title 7">
            <a:extLst>
              <a:ext uri="{FF2B5EF4-FFF2-40B4-BE49-F238E27FC236}">
                <a16:creationId xmlns:a16="http://schemas.microsoft.com/office/drawing/2014/main" xmlns="" id="{38F4B8E1-A601-46F8-B5FB-BCF5A64A5631}"/>
              </a:ext>
            </a:extLst>
          </p:cNvPr>
          <p:cNvSpPr>
            <a:spLocks noGrp="1"/>
          </p:cNvSpPr>
          <p:nvPr>
            <p:ph type="title"/>
          </p:nvPr>
        </p:nvSpPr>
        <p:spPr>
          <a:xfrm>
            <a:off x="2211042" y="1356830"/>
            <a:ext cx="4454801" cy="382684"/>
          </a:xfrm>
        </p:spPr>
        <p:txBody>
          <a:bodyPr>
            <a:noAutofit/>
          </a:bodyPr>
          <a:lstStyle/>
          <a:p>
            <a:r>
              <a:rPr lang="en-US" sz="2000" b="1" dirty="0">
                <a:solidFill>
                  <a:srgbClr val="DD462F"/>
                </a:solidFill>
                <a:latin typeface="Segoe UI Light" panose="020B0502040204020203" pitchFamily="34" charset="0"/>
                <a:cs typeface="Segoe UI Light" panose="020B0502040204020203" pitchFamily="34" charset="0"/>
              </a:rPr>
              <a:t>Supplications After Obligatory Prayers</a:t>
            </a:r>
            <a:endParaRPr lang="en-US" sz="2000" dirty="0">
              <a:solidFill>
                <a:srgbClr val="DD462F"/>
              </a:solidFill>
              <a:latin typeface="Segoe UI Light" panose="020B0502040204020203" pitchFamily="34" charset="0"/>
              <a:cs typeface="Segoe UI Light" panose="020B0502040204020203" pitchFamily="34" charset="0"/>
            </a:endParaRPr>
          </a:p>
        </p:txBody>
      </p:sp>
      <p:sp>
        <p:nvSpPr>
          <p:cNvPr id="7" name="Title 7">
            <a:extLst>
              <a:ext uri="{FF2B5EF4-FFF2-40B4-BE49-F238E27FC236}">
                <a16:creationId xmlns:a16="http://schemas.microsoft.com/office/drawing/2014/main" xmlns="" id="{A3B5C368-4B9C-4EF8-8A13-2C15DB33ACE1}"/>
              </a:ext>
            </a:extLst>
          </p:cNvPr>
          <p:cNvSpPr txBox="1">
            <a:spLocks/>
          </p:cNvSpPr>
          <p:nvPr/>
        </p:nvSpPr>
        <p:spPr>
          <a:xfrm>
            <a:off x="1219200" y="318052"/>
            <a:ext cx="9833113" cy="67586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b="1">
                <a:solidFill>
                  <a:srgbClr val="00B0F0"/>
                </a:solidFill>
                <a:latin typeface="Segoe UI Light" panose="020B0502040204020203" pitchFamily="34" charset="0"/>
                <a:cs typeface="Segoe UI Light" panose="020B0502040204020203" pitchFamily="34" charset="0"/>
              </a:rPr>
              <a:t>    To perform better prayer</a:t>
            </a:r>
            <a:r>
              <a:rPr lang="en-US" b="1">
                <a:solidFill>
                  <a:schemeClr val="tx1"/>
                </a:solidFill>
                <a:latin typeface="Segoe UI Light" panose="020B0502040204020203" pitchFamily="34" charset="0"/>
                <a:cs typeface="Segoe UI Light" panose="020B0502040204020203" pitchFamily="34" charset="0"/>
              </a:rPr>
              <a:t> </a:t>
            </a:r>
            <a:r>
              <a:rPr lang="en-US">
                <a:latin typeface="Segoe UI Light" panose="020B0502040204020203" pitchFamily="34" charset="0"/>
                <a:cs typeface="Segoe UI Light" panose="020B0502040204020203" pitchFamily="34" charset="0"/>
              </a:rPr>
              <a:t>– </a:t>
            </a:r>
            <a:r>
              <a:rPr lang="as-IN">
                <a:solidFill>
                  <a:srgbClr val="5F6368"/>
                </a:solidFill>
                <a:latin typeface="Roboto" panose="02000000000000000000" pitchFamily="2" charset="0"/>
              </a:rPr>
              <a:t>উত্তম</a:t>
            </a:r>
            <a:r>
              <a:rPr lang="en-US">
                <a:solidFill>
                  <a:srgbClr val="5F6368"/>
                </a:solidFill>
                <a:latin typeface="Roboto" panose="02000000000000000000" pitchFamily="2" charset="0"/>
              </a:rPr>
              <a:t> </a:t>
            </a:r>
            <a:r>
              <a:rPr lang="as-IN">
                <a:solidFill>
                  <a:srgbClr val="5F6368"/>
                </a:solidFill>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13730D89-C57D-4828-A328-A1D7A60292A7}"/>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153003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3CBE9B1-7AAA-4200-91E2-421B01782F69}"/>
              </a:ext>
            </a:extLst>
          </p:cNvPr>
          <p:cNvPicPr>
            <a:picLocks noChangeAspect="1"/>
          </p:cNvPicPr>
          <p:nvPr/>
        </p:nvPicPr>
        <p:blipFill>
          <a:blip r:embed="rId2"/>
          <a:stretch>
            <a:fillRect/>
          </a:stretch>
        </p:blipFill>
        <p:spPr>
          <a:xfrm>
            <a:off x="666980" y="2080592"/>
            <a:ext cx="7696200" cy="3363346"/>
          </a:xfrm>
          <a:prstGeom prst="rect">
            <a:avLst/>
          </a:prstGeom>
        </p:spPr>
      </p:pic>
      <p:sp>
        <p:nvSpPr>
          <p:cNvPr id="10" name="TextBox 9">
            <a:extLst>
              <a:ext uri="{FF2B5EF4-FFF2-40B4-BE49-F238E27FC236}">
                <a16:creationId xmlns:a16="http://schemas.microsoft.com/office/drawing/2014/main" xmlns="" id="{A0D4CA99-3D89-4222-BD49-5E35D83D2633}"/>
              </a:ext>
            </a:extLst>
          </p:cNvPr>
          <p:cNvSpPr txBox="1"/>
          <p:nvPr/>
        </p:nvSpPr>
        <p:spPr>
          <a:xfrm>
            <a:off x="8649297" y="2589336"/>
            <a:ext cx="3171642" cy="2031325"/>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endParaRPr lang="en-US" b="0" i="0" dirty="0">
              <a:solidFill>
                <a:srgbClr val="00B0F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O' Allah, You are the Peace, and You are the Source of Peace, You are Blessed, Oh Possessor of Glory and Honor</a:t>
            </a:r>
          </a:p>
        </p:txBody>
      </p:sp>
      <p:sp>
        <p:nvSpPr>
          <p:cNvPr id="6" name="Title 7">
            <a:extLst>
              <a:ext uri="{FF2B5EF4-FFF2-40B4-BE49-F238E27FC236}">
                <a16:creationId xmlns:a16="http://schemas.microsoft.com/office/drawing/2014/main" xmlns="" id="{803F964D-8052-4749-94EB-966815E3C366}"/>
              </a:ext>
            </a:extLst>
          </p:cNvPr>
          <p:cNvSpPr txBox="1">
            <a:spLocks/>
          </p:cNvSpPr>
          <p:nvPr/>
        </p:nvSpPr>
        <p:spPr>
          <a:xfrm>
            <a:off x="2211042" y="1356830"/>
            <a:ext cx="4454801" cy="3826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sz="2000" b="1">
                <a:solidFill>
                  <a:srgbClr val="DD462F"/>
                </a:solidFill>
                <a:latin typeface="Segoe UI Light" panose="020B0502040204020203" pitchFamily="34" charset="0"/>
                <a:cs typeface="Segoe UI Light" panose="020B0502040204020203" pitchFamily="34" charset="0"/>
              </a:rPr>
              <a:t>Supplications After Obligatory Prayers</a:t>
            </a:r>
            <a:endParaRPr lang="en-US" sz="2000" dirty="0">
              <a:solidFill>
                <a:srgbClr val="DD462F"/>
              </a:solidFill>
              <a:latin typeface="Segoe UI Light" panose="020B0502040204020203" pitchFamily="34" charset="0"/>
              <a:cs typeface="Segoe UI Light" panose="020B0502040204020203" pitchFamily="34" charset="0"/>
            </a:endParaRPr>
          </a:p>
        </p:txBody>
      </p:sp>
      <p:sp>
        <p:nvSpPr>
          <p:cNvPr id="7" name="Title 7">
            <a:extLst>
              <a:ext uri="{FF2B5EF4-FFF2-40B4-BE49-F238E27FC236}">
                <a16:creationId xmlns:a16="http://schemas.microsoft.com/office/drawing/2014/main" xmlns="" id="{2B25EF61-F2C2-4E79-BEEF-C5719CC08DAC}"/>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xmlns="" id="{684FF656-3E8C-4140-87F4-6862EC711D29}"/>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219457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A8494BB-70A9-4E5C-8D46-546D5F364256}"/>
              </a:ext>
            </a:extLst>
          </p:cNvPr>
          <p:cNvPicPr>
            <a:picLocks noChangeAspect="1"/>
          </p:cNvPicPr>
          <p:nvPr/>
        </p:nvPicPr>
        <p:blipFill>
          <a:blip r:embed="rId2"/>
          <a:stretch>
            <a:fillRect/>
          </a:stretch>
        </p:blipFill>
        <p:spPr>
          <a:xfrm>
            <a:off x="521206" y="1537459"/>
            <a:ext cx="7734897" cy="3438525"/>
          </a:xfrm>
          <a:prstGeom prst="rect">
            <a:avLst/>
          </a:prstGeom>
        </p:spPr>
      </p:pic>
      <p:sp>
        <p:nvSpPr>
          <p:cNvPr id="8" name="TextBox 7">
            <a:extLst>
              <a:ext uri="{FF2B5EF4-FFF2-40B4-BE49-F238E27FC236}">
                <a16:creationId xmlns:a16="http://schemas.microsoft.com/office/drawing/2014/main" xmlns="" id="{74D13A2B-7A25-4242-AF2E-B33F4B26E049}"/>
              </a:ext>
            </a:extLst>
          </p:cNvPr>
          <p:cNvSpPr txBox="1"/>
          <p:nvPr/>
        </p:nvSpPr>
        <p:spPr>
          <a:xfrm>
            <a:off x="8481391" y="1967188"/>
            <a:ext cx="2981740" cy="1754326"/>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O' Allah Assist me in remembering you, in thanking you, and worshipping you in the best of manners</a:t>
            </a:r>
          </a:p>
        </p:txBody>
      </p:sp>
      <p:sp>
        <p:nvSpPr>
          <p:cNvPr id="6" name="Title 7">
            <a:extLst>
              <a:ext uri="{FF2B5EF4-FFF2-40B4-BE49-F238E27FC236}">
                <a16:creationId xmlns:a16="http://schemas.microsoft.com/office/drawing/2014/main" xmlns="" id="{23BA361E-9D94-4CE9-8671-4A8C94308379}"/>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9A1E1F9B-BCAB-4C48-A861-554E36147133}"/>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086397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012C33B-28B7-43E9-9577-BDBF04E6F001}"/>
              </a:ext>
            </a:extLst>
          </p:cNvPr>
          <p:cNvPicPr>
            <a:picLocks noChangeAspect="1"/>
          </p:cNvPicPr>
          <p:nvPr/>
        </p:nvPicPr>
        <p:blipFill>
          <a:blip r:embed="rId2"/>
          <a:stretch>
            <a:fillRect/>
          </a:stretch>
        </p:blipFill>
        <p:spPr>
          <a:xfrm>
            <a:off x="797615" y="1447801"/>
            <a:ext cx="6703115" cy="4456580"/>
          </a:xfrm>
          <a:prstGeom prst="rect">
            <a:avLst/>
          </a:prstGeom>
        </p:spPr>
      </p:pic>
      <p:sp>
        <p:nvSpPr>
          <p:cNvPr id="12" name="TextBox 11">
            <a:extLst>
              <a:ext uri="{FF2B5EF4-FFF2-40B4-BE49-F238E27FC236}">
                <a16:creationId xmlns:a16="http://schemas.microsoft.com/office/drawing/2014/main" xmlns="" id="{10034017-6E46-4714-B6BC-B182AF519F55}"/>
              </a:ext>
            </a:extLst>
          </p:cNvPr>
          <p:cNvSpPr txBox="1"/>
          <p:nvPr/>
        </p:nvSpPr>
        <p:spPr>
          <a:xfrm>
            <a:off x="7898296" y="1447801"/>
            <a:ext cx="3803374" cy="4524315"/>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just"/>
            <a:r>
              <a:rPr lang="en-US" b="0" i="0" dirty="0">
                <a:solidFill>
                  <a:srgbClr val="00B0F0"/>
                </a:solidFill>
                <a:effectLst/>
                <a:latin typeface="Lato" panose="020F0502020204030203" pitchFamily="34" charset="0"/>
              </a:rPr>
              <a:t>None has the right to be worshipped except Allah, alone, without partner, to Him belongs all sovereignty and praise and He is over all things omnipotent. There is no might nor power except with Allah, none has the right to be worshipped except Allah and we worship none except Him. For Him is all favor, grace, and glorious praise. None has the right to be worshipped except Allah and we are sincere in faith and devotion to Him although the disbelievers detest it</a:t>
            </a:r>
          </a:p>
        </p:txBody>
      </p:sp>
      <p:sp>
        <p:nvSpPr>
          <p:cNvPr id="5" name="Title 7">
            <a:extLst>
              <a:ext uri="{FF2B5EF4-FFF2-40B4-BE49-F238E27FC236}">
                <a16:creationId xmlns:a16="http://schemas.microsoft.com/office/drawing/2014/main" xmlns="" id="{26BD7C2C-8574-457A-BB4F-93B447ADFEF9}"/>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F243BF30-B8F6-40E8-A060-1F502BD7F4F6}"/>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105863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87DCD2-48D7-402E-A00C-EDEFC215F4C0}"/>
              </a:ext>
            </a:extLst>
          </p:cNvPr>
          <p:cNvPicPr>
            <a:picLocks noChangeAspect="1"/>
          </p:cNvPicPr>
          <p:nvPr/>
        </p:nvPicPr>
        <p:blipFill>
          <a:blip r:embed="rId2"/>
          <a:stretch>
            <a:fillRect/>
          </a:stretch>
        </p:blipFill>
        <p:spPr>
          <a:xfrm>
            <a:off x="520699" y="1334720"/>
            <a:ext cx="6791325" cy="4552950"/>
          </a:xfrm>
          <a:prstGeom prst="rect">
            <a:avLst/>
          </a:prstGeom>
        </p:spPr>
      </p:pic>
      <p:sp>
        <p:nvSpPr>
          <p:cNvPr id="9" name="TextBox 8">
            <a:extLst>
              <a:ext uri="{FF2B5EF4-FFF2-40B4-BE49-F238E27FC236}">
                <a16:creationId xmlns:a16="http://schemas.microsoft.com/office/drawing/2014/main" xmlns="" id="{37A03A77-5166-4473-A4FE-3B98F4ADEA4F}"/>
              </a:ext>
            </a:extLst>
          </p:cNvPr>
          <p:cNvSpPr txBox="1"/>
          <p:nvPr/>
        </p:nvSpPr>
        <p:spPr>
          <a:xfrm>
            <a:off x="7726016" y="1562534"/>
            <a:ext cx="3737114" cy="4247317"/>
          </a:xfrm>
          <a:prstGeom prst="rect">
            <a:avLst/>
          </a:prstGeom>
          <a:noFill/>
        </p:spPr>
        <p:txBody>
          <a:bodyPr wrap="square">
            <a:spAutoFit/>
          </a:bodyPr>
          <a:lstStyle/>
          <a:p>
            <a:pPr algn="l"/>
            <a:r>
              <a:rPr lang="en-US" b="0" i="0" dirty="0">
                <a:solidFill>
                  <a:srgbClr val="5A5D60"/>
                </a:solidFill>
                <a:effectLst/>
                <a:latin typeface="Lato" panose="020F0502020204030203" pitchFamily="34" charset="0"/>
              </a:rPr>
              <a:t> </a:t>
            </a:r>
          </a:p>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endParaRPr lang="en-US" b="0" i="0" dirty="0">
              <a:solidFill>
                <a:srgbClr val="5A5D60"/>
              </a:solidFill>
              <a:effectLst/>
              <a:latin typeface="Lato" panose="020F0502020204030203" pitchFamily="34" charset="0"/>
            </a:endParaRPr>
          </a:p>
          <a:p>
            <a:pPr algn="l"/>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Glorious is God</a:t>
            </a:r>
          </a:p>
          <a:p>
            <a:pPr algn="l"/>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Praises are due to Allah</a:t>
            </a:r>
          </a:p>
          <a:p>
            <a:pPr algn="l"/>
            <a:endParaRPr lang="en-US" b="0" i="0" dirty="0">
              <a:solidFill>
                <a:srgbClr val="00B0F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Allah is the greatest</a:t>
            </a:r>
          </a:p>
          <a:p>
            <a:pPr algn="l"/>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None has the right to be worshipped except Allah, alone, without partner, to Him belongs all sovereignty and praise, and He is over all things omnipotent</a:t>
            </a:r>
          </a:p>
        </p:txBody>
      </p:sp>
      <p:sp>
        <p:nvSpPr>
          <p:cNvPr id="5" name="Title 7">
            <a:extLst>
              <a:ext uri="{FF2B5EF4-FFF2-40B4-BE49-F238E27FC236}">
                <a16:creationId xmlns:a16="http://schemas.microsoft.com/office/drawing/2014/main" xmlns="" id="{6BF26117-68D3-455D-A6CA-CCF89D537653}"/>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FC0E3163-105E-442A-93CB-43BF7D60A9D8}"/>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30695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xmlns="" id="{BA695523-77F9-42DE-A51D-DD0053E4041B}"/>
              </a:ext>
            </a:extLst>
          </p:cNvPr>
          <p:cNvSpPr>
            <a:spLocks noGrp="1"/>
          </p:cNvSpPr>
          <p:nvPr>
            <p:ph type="title"/>
          </p:nvPr>
        </p:nvSpPr>
        <p:spPr>
          <a:xfrm>
            <a:off x="520700" y="447675"/>
            <a:ext cx="9734648" cy="639763"/>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pic>
        <p:nvPicPr>
          <p:cNvPr id="10" name="Content Placeholder 9">
            <a:extLst>
              <a:ext uri="{FF2B5EF4-FFF2-40B4-BE49-F238E27FC236}">
                <a16:creationId xmlns:a16="http://schemas.microsoft.com/office/drawing/2014/main" xmlns="" id="{C6C727BA-27F8-4583-B5A1-91C3AC54D0D3}"/>
              </a:ext>
            </a:extLst>
          </p:cNvPr>
          <p:cNvPicPr>
            <a:picLocks noGrp="1" noChangeAspect="1"/>
          </p:cNvPicPr>
          <p:nvPr>
            <p:ph sz="quarter" idx="10"/>
          </p:nvPr>
        </p:nvPicPr>
        <p:blipFill>
          <a:blip r:embed="rId2"/>
          <a:stretch>
            <a:fillRect/>
          </a:stretch>
        </p:blipFill>
        <p:spPr>
          <a:xfrm>
            <a:off x="520700" y="1476375"/>
            <a:ext cx="11071077" cy="4783748"/>
          </a:xfrm>
        </p:spPr>
      </p:pic>
      <p:sp>
        <p:nvSpPr>
          <p:cNvPr id="11" name="TextBox 10">
            <a:extLst>
              <a:ext uri="{FF2B5EF4-FFF2-40B4-BE49-F238E27FC236}">
                <a16:creationId xmlns:a16="http://schemas.microsoft.com/office/drawing/2014/main" xmlns="" id="{51CE96F3-5A3F-4D86-953B-4A2FB85814FC}"/>
              </a:ext>
            </a:extLst>
          </p:cNvPr>
          <p:cNvSpPr txBox="1"/>
          <p:nvPr/>
        </p:nvSpPr>
        <p:spPr>
          <a:xfrm>
            <a:off x="4076553" y="6552849"/>
            <a:ext cx="4113793" cy="369332"/>
          </a:xfrm>
          <a:prstGeom prst="rect">
            <a:avLst/>
          </a:prstGeom>
          <a:noFill/>
        </p:spPr>
        <p:txBody>
          <a:bodyPr wrap="square">
            <a:spAutoFit/>
          </a:bodyPr>
          <a:lstStyle/>
          <a:p>
            <a:r>
              <a:rPr lang="en-US" dirty="0">
                <a:solidFill>
                  <a:srgbClr val="00B0F0"/>
                </a:solidFill>
              </a:rPr>
              <a:t>www.studyalqurantounderstand.org/</a:t>
            </a:r>
          </a:p>
        </p:txBody>
      </p:sp>
    </p:spTree>
    <p:extLst>
      <p:ext uri="{BB962C8B-B14F-4D97-AF65-F5344CB8AC3E}">
        <p14:creationId xmlns:p14="http://schemas.microsoft.com/office/powerpoint/2010/main" xmlns="" val="3946828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DC798AD-8A6F-4F04-BC42-934E2B21F1B8}"/>
              </a:ext>
            </a:extLst>
          </p:cNvPr>
          <p:cNvPicPr>
            <a:picLocks noChangeAspect="1"/>
          </p:cNvPicPr>
          <p:nvPr/>
        </p:nvPicPr>
        <p:blipFill>
          <a:blip r:embed="rId2"/>
          <a:stretch>
            <a:fillRect/>
          </a:stretch>
        </p:blipFill>
        <p:spPr>
          <a:xfrm>
            <a:off x="692691" y="1337641"/>
            <a:ext cx="6534150" cy="3467100"/>
          </a:xfrm>
          <a:prstGeom prst="rect">
            <a:avLst/>
          </a:prstGeom>
        </p:spPr>
      </p:pic>
      <p:sp>
        <p:nvSpPr>
          <p:cNvPr id="8" name="TextBox 7">
            <a:extLst>
              <a:ext uri="{FF2B5EF4-FFF2-40B4-BE49-F238E27FC236}">
                <a16:creationId xmlns:a16="http://schemas.microsoft.com/office/drawing/2014/main" xmlns="" id="{893A784C-C38C-4418-AFE6-2FF6F70B0108}"/>
              </a:ext>
            </a:extLst>
          </p:cNvPr>
          <p:cNvSpPr txBox="1"/>
          <p:nvPr/>
        </p:nvSpPr>
        <p:spPr>
          <a:xfrm>
            <a:off x="7487477" y="1478411"/>
            <a:ext cx="4386470" cy="1754326"/>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None has the right to be worshiped except Allah, alone, without partner, to Him belongs all sovereignty and praise, He gives life and causes death and He is over all things omnipotent.</a:t>
            </a:r>
          </a:p>
        </p:txBody>
      </p:sp>
      <p:sp>
        <p:nvSpPr>
          <p:cNvPr id="6" name="Title 7">
            <a:extLst>
              <a:ext uri="{FF2B5EF4-FFF2-40B4-BE49-F238E27FC236}">
                <a16:creationId xmlns:a16="http://schemas.microsoft.com/office/drawing/2014/main" xmlns="" id="{7F1B5267-BD57-43C4-90F4-0082207A175D}"/>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5910DCE0-D03F-4138-9652-657888ED46D1}"/>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288468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FF3778A-21D9-4D44-8965-6E0231A28808}"/>
              </a:ext>
            </a:extLst>
          </p:cNvPr>
          <p:cNvPicPr>
            <a:picLocks noChangeAspect="1"/>
          </p:cNvPicPr>
          <p:nvPr/>
        </p:nvPicPr>
        <p:blipFill>
          <a:blip r:embed="rId2"/>
          <a:stretch>
            <a:fillRect/>
          </a:stretch>
        </p:blipFill>
        <p:spPr>
          <a:xfrm>
            <a:off x="520699" y="1482380"/>
            <a:ext cx="7534275" cy="3495675"/>
          </a:xfrm>
          <a:prstGeom prst="rect">
            <a:avLst/>
          </a:prstGeom>
        </p:spPr>
      </p:pic>
      <p:sp>
        <p:nvSpPr>
          <p:cNvPr id="10" name="TextBox 9">
            <a:extLst>
              <a:ext uri="{FF2B5EF4-FFF2-40B4-BE49-F238E27FC236}">
                <a16:creationId xmlns:a16="http://schemas.microsoft.com/office/drawing/2014/main" xmlns="" id="{2CC8D265-297E-4456-94E8-17D6501D2157}"/>
              </a:ext>
            </a:extLst>
          </p:cNvPr>
          <p:cNvSpPr txBox="1"/>
          <p:nvPr/>
        </p:nvSpPr>
        <p:spPr>
          <a:xfrm>
            <a:off x="8494643" y="1639454"/>
            <a:ext cx="3008244" cy="2031325"/>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Oh Allah! We ask You to be pleased with us, reward us with the Paradise and we seek Your refuge from Your anger and the punishment of the Fire</a:t>
            </a:r>
          </a:p>
        </p:txBody>
      </p:sp>
      <p:sp>
        <p:nvSpPr>
          <p:cNvPr id="5" name="Title 7">
            <a:extLst>
              <a:ext uri="{FF2B5EF4-FFF2-40B4-BE49-F238E27FC236}">
                <a16:creationId xmlns:a16="http://schemas.microsoft.com/office/drawing/2014/main" xmlns="" id="{E5016974-0DAB-45E7-9D11-F802FD09F9CC}"/>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504E2516-3644-4152-936A-5AF3D5D2C6B6}"/>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817446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27E04B-96EA-4932-BA9C-F1BEDC47BFAD}"/>
              </a:ext>
            </a:extLst>
          </p:cNvPr>
          <p:cNvPicPr>
            <a:picLocks noChangeAspect="1"/>
          </p:cNvPicPr>
          <p:nvPr/>
        </p:nvPicPr>
        <p:blipFill>
          <a:blip r:embed="rId2"/>
          <a:stretch>
            <a:fillRect/>
          </a:stretch>
        </p:blipFill>
        <p:spPr>
          <a:xfrm>
            <a:off x="309148" y="1438276"/>
            <a:ext cx="6330803" cy="5024026"/>
          </a:xfrm>
          <a:prstGeom prst="rect">
            <a:avLst/>
          </a:prstGeom>
        </p:spPr>
      </p:pic>
      <p:sp>
        <p:nvSpPr>
          <p:cNvPr id="8" name="TextBox 7">
            <a:extLst>
              <a:ext uri="{FF2B5EF4-FFF2-40B4-BE49-F238E27FC236}">
                <a16:creationId xmlns:a16="http://schemas.microsoft.com/office/drawing/2014/main" xmlns="" id="{518CDC10-5F79-48DF-9DA9-E87F38588104}"/>
              </a:ext>
            </a:extLst>
          </p:cNvPr>
          <p:cNvSpPr txBox="1"/>
          <p:nvPr/>
        </p:nvSpPr>
        <p:spPr>
          <a:xfrm>
            <a:off x="7363860" y="1690375"/>
            <a:ext cx="4112523" cy="4801314"/>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just"/>
            <a:r>
              <a:rPr lang="en-US" b="0" i="0" dirty="0">
                <a:solidFill>
                  <a:srgbClr val="00B0F0"/>
                </a:solidFill>
                <a:effectLst/>
                <a:latin typeface="Lato" panose="020F0502020204030203" pitchFamily="34" charset="0"/>
              </a:rPr>
              <a:t>2 : 255. Allah – there is no deity except Him, the Ever-Living, the Sustainer of [all] existence. Neither drowsiness overtakes Him nor sleep. To Him belongs whatever is in the heavens and whatever is on the earth. Who is it that can intercede with Him except by His permission? He knows what is [presently] before them and what will be after them, and they encompass not a thing of His knowledge except for what He wills. His </a:t>
            </a:r>
            <a:r>
              <a:rPr lang="en-US" b="0" i="0" dirty="0" err="1">
                <a:solidFill>
                  <a:srgbClr val="00B0F0"/>
                </a:solidFill>
                <a:effectLst/>
                <a:latin typeface="Lato" panose="020F0502020204030203" pitchFamily="34" charset="0"/>
              </a:rPr>
              <a:t>Kursi</a:t>
            </a:r>
            <a:r>
              <a:rPr lang="en-US" b="0" i="0" dirty="0">
                <a:solidFill>
                  <a:srgbClr val="00B0F0"/>
                </a:solidFill>
                <a:effectLst/>
                <a:latin typeface="Lato" panose="020F0502020204030203" pitchFamily="34" charset="0"/>
              </a:rPr>
              <a:t> extends over the heavens and the earth, and their preservation tires Him not. And He is the Most High, the Most Great.</a:t>
            </a:r>
          </a:p>
        </p:txBody>
      </p:sp>
      <p:sp>
        <p:nvSpPr>
          <p:cNvPr id="6" name="Title 7">
            <a:extLst>
              <a:ext uri="{FF2B5EF4-FFF2-40B4-BE49-F238E27FC236}">
                <a16:creationId xmlns:a16="http://schemas.microsoft.com/office/drawing/2014/main" xmlns="" id="{BF48BE7D-ABC7-477B-A32E-2CEB051096D0}"/>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5B21C3DC-0BB1-4C7A-8AFD-8493E6DFADC9}"/>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732635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8F09293-1AD9-4C64-AE27-DD0C1DC263BE}"/>
              </a:ext>
            </a:extLst>
          </p:cNvPr>
          <p:cNvPicPr>
            <a:picLocks noChangeAspect="1"/>
          </p:cNvPicPr>
          <p:nvPr/>
        </p:nvPicPr>
        <p:blipFill>
          <a:blip r:embed="rId2"/>
          <a:stretch>
            <a:fillRect/>
          </a:stretch>
        </p:blipFill>
        <p:spPr>
          <a:xfrm>
            <a:off x="375433" y="1470577"/>
            <a:ext cx="7400925" cy="4552950"/>
          </a:xfrm>
          <a:prstGeom prst="rect">
            <a:avLst/>
          </a:prstGeom>
        </p:spPr>
      </p:pic>
      <p:sp>
        <p:nvSpPr>
          <p:cNvPr id="8" name="TextBox 7">
            <a:extLst>
              <a:ext uri="{FF2B5EF4-FFF2-40B4-BE49-F238E27FC236}">
                <a16:creationId xmlns:a16="http://schemas.microsoft.com/office/drawing/2014/main" xmlns="" id="{A73822DB-2B86-4742-862B-B23EC68511EF}"/>
              </a:ext>
            </a:extLst>
          </p:cNvPr>
          <p:cNvSpPr txBox="1"/>
          <p:nvPr/>
        </p:nvSpPr>
        <p:spPr>
          <a:xfrm>
            <a:off x="7893924" y="2869889"/>
            <a:ext cx="3922643" cy="1477328"/>
          </a:xfrm>
          <a:prstGeom prst="rect">
            <a:avLst/>
          </a:prstGeom>
          <a:noFill/>
        </p:spPr>
        <p:txBody>
          <a:bodyPr wrap="square">
            <a:spAutoFit/>
          </a:bodyPr>
          <a:lstStyle/>
          <a:p>
            <a:pPr algn="l"/>
            <a:r>
              <a:rPr lang="en-US" b="0" i="0" dirty="0">
                <a:solidFill>
                  <a:srgbClr val="5A5D60"/>
                </a:solidFill>
                <a:effectLst/>
                <a:latin typeface="Lato" panose="020F0502020204030203" pitchFamily="34" charset="0"/>
              </a:rPr>
              <a:t> </a:t>
            </a:r>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1. Say, "He is Allah , [who is] One</a:t>
            </a:r>
          </a:p>
          <a:p>
            <a:pPr algn="l"/>
            <a:r>
              <a:rPr lang="en-US" b="0" i="0" dirty="0">
                <a:solidFill>
                  <a:srgbClr val="00B0F0"/>
                </a:solidFill>
                <a:effectLst/>
                <a:latin typeface="Lato" panose="020F0502020204030203" pitchFamily="34" charset="0"/>
              </a:rPr>
              <a:t>2. Allah , the Eternal Refuge</a:t>
            </a:r>
          </a:p>
          <a:p>
            <a:pPr algn="l"/>
            <a:r>
              <a:rPr lang="en-US" b="0" i="0" dirty="0">
                <a:solidFill>
                  <a:srgbClr val="00B0F0"/>
                </a:solidFill>
                <a:effectLst/>
                <a:latin typeface="Lato" panose="020F0502020204030203" pitchFamily="34" charset="0"/>
              </a:rPr>
              <a:t>3. He neither begets nor is born</a:t>
            </a:r>
          </a:p>
          <a:p>
            <a:pPr algn="l"/>
            <a:r>
              <a:rPr lang="en-US" b="0" i="0" dirty="0">
                <a:solidFill>
                  <a:srgbClr val="00B0F0"/>
                </a:solidFill>
                <a:effectLst/>
                <a:latin typeface="Lato" panose="020F0502020204030203" pitchFamily="34" charset="0"/>
              </a:rPr>
              <a:t>4. Nor is there to Him any equivalent</a:t>
            </a:r>
          </a:p>
        </p:txBody>
      </p:sp>
      <p:pic>
        <p:nvPicPr>
          <p:cNvPr id="13" name="Picture 12">
            <a:extLst>
              <a:ext uri="{FF2B5EF4-FFF2-40B4-BE49-F238E27FC236}">
                <a16:creationId xmlns:a16="http://schemas.microsoft.com/office/drawing/2014/main" xmlns="" id="{EFD6DD09-D460-4E85-990A-A884FCB56BAF}"/>
              </a:ext>
            </a:extLst>
          </p:cNvPr>
          <p:cNvPicPr>
            <a:picLocks noChangeAspect="1"/>
          </p:cNvPicPr>
          <p:nvPr/>
        </p:nvPicPr>
        <p:blipFill>
          <a:blip r:embed="rId3"/>
          <a:stretch>
            <a:fillRect/>
          </a:stretch>
        </p:blipFill>
        <p:spPr>
          <a:xfrm>
            <a:off x="8057321" y="1672638"/>
            <a:ext cx="3564836" cy="714375"/>
          </a:xfrm>
          <a:prstGeom prst="rect">
            <a:avLst/>
          </a:prstGeom>
        </p:spPr>
      </p:pic>
      <p:sp>
        <p:nvSpPr>
          <p:cNvPr id="6" name="Title 7">
            <a:extLst>
              <a:ext uri="{FF2B5EF4-FFF2-40B4-BE49-F238E27FC236}">
                <a16:creationId xmlns:a16="http://schemas.microsoft.com/office/drawing/2014/main" xmlns="" id="{6E16C52E-263D-472A-B1DE-8BE523AE7AB5}"/>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56BEB6E2-2117-40F5-BD18-BB48A538E74C}"/>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675535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3F3E6B-4DEB-4841-ACBB-1644199C6F02}"/>
              </a:ext>
            </a:extLst>
          </p:cNvPr>
          <p:cNvPicPr>
            <a:picLocks noChangeAspect="1"/>
          </p:cNvPicPr>
          <p:nvPr/>
        </p:nvPicPr>
        <p:blipFill>
          <a:blip r:embed="rId2"/>
          <a:stretch>
            <a:fillRect/>
          </a:stretch>
        </p:blipFill>
        <p:spPr>
          <a:xfrm>
            <a:off x="521207" y="1472026"/>
            <a:ext cx="7467600" cy="4391025"/>
          </a:xfrm>
          <a:prstGeom prst="rect">
            <a:avLst/>
          </a:prstGeom>
        </p:spPr>
      </p:pic>
      <p:sp>
        <p:nvSpPr>
          <p:cNvPr id="8" name="TextBox 7">
            <a:extLst>
              <a:ext uri="{FF2B5EF4-FFF2-40B4-BE49-F238E27FC236}">
                <a16:creationId xmlns:a16="http://schemas.microsoft.com/office/drawing/2014/main" xmlns="" id="{403C50DB-56DE-43B1-8CCC-8D184FC992D5}"/>
              </a:ext>
            </a:extLst>
          </p:cNvPr>
          <p:cNvSpPr txBox="1"/>
          <p:nvPr/>
        </p:nvSpPr>
        <p:spPr>
          <a:xfrm>
            <a:off x="8183630" y="2412930"/>
            <a:ext cx="3681986" cy="3139321"/>
          </a:xfrm>
          <a:prstGeom prst="rect">
            <a:avLst/>
          </a:prstGeom>
          <a:noFill/>
        </p:spPr>
        <p:txBody>
          <a:bodyPr wrap="square">
            <a:spAutoFit/>
          </a:bodyPr>
          <a:lstStyle/>
          <a:p>
            <a:pPr algn="l"/>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1. Say, "I seek refuge in the Lord of daybreak</a:t>
            </a:r>
          </a:p>
          <a:p>
            <a:pPr algn="l"/>
            <a:r>
              <a:rPr lang="en-US" b="0" i="0" dirty="0">
                <a:solidFill>
                  <a:srgbClr val="00B0F0"/>
                </a:solidFill>
                <a:effectLst/>
                <a:latin typeface="Lato" panose="020F0502020204030203" pitchFamily="34" charset="0"/>
              </a:rPr>
              <a:t>2. From the evil of that which He created</a:t>
            </a:r>
          </a:p>
          <a:p>
            <a:pPr algn="l"/>
            <a:r>
              <a:rPr lang="en-US" b="0" i="0" dirty="0">
                <a:solidFill>
                  <a:srgbClr val="00B0F0"/>
                </a:solidFill>
                <a:effectLst/>
                <a:latin typeface="Lato" panose="020F0502020204030203" pitchFamily="34" charset="0"/>
              </a:rPr>
              <a:t>3. And from the evil of darkness when it settles</a:t>
            </a:r>
          </a:p>
          <a:p>
            <a:pPr algn="l"/>
            <a:r>
              <a:rPr lang="en-US" b="0" i="0" dirty="0">
                <a:solidFill>
                  <a:srgbClr val="00B0F0"/>
                </a:solidFill>
                <a:effectLst/>
                <a:latin typeface="Lato" panose="020F0502020204030203" pitchFamily="34" charset="0"/>
              </a:rPr>
              <a:t>4. And from the evil of the blowers in knots</a:t>
            </a:r>
          </a:p>
          <a:p>
            <a:pPr algn="l"/>
            <a:r>
              <a:rPr lang="en-US" b="0" i="0" dirty="0">
                <a:solidFill>
                  <a:srgbClr val="00B0F0"/>
                </a:solidFill>
                <a:effectLst/>
                <a:latin typeface="Lato" panose="020F0502020204030203" pitchFamily="34" charset="0"/>
              </a:rPr>
              <a:t>5. And from the evil of an envier when he envies</a:t>
            </a:r>
          </a:p>
        </p:txBody>
      </p:sp>
      <p:pic>
        <p:nvPicPr>
          <p:cNvPr id="10" name="Picture 9">
            <a:extLst>
              <a:ext uri="{FF2B5EF4-FFF2-40B4-BE49-F238E27FC236}">
                <a16:creationId xmlns:a16="http://schemas.microsoft.com/office/drawing/2014/main" xmlns="" id="{A0D6BF8B-B4BA-4CC5-9545-67B8AAEC5411}"/>
              </a:ext>
            </a:extLst>
          </p:cNvPr>
          <p:cNvPicPr>
            <a:picLocks noChangeAspect="1"/>
          </p:cNvPicPr>
          <p:nvPr/>
        </p:nvPicPr>
        <p:blipFill>
          <a:blip r:embed="rId3"/>
          <a:stretch>
            <a:fillRect/>
          </a:stretch>
        </p:blipFill>
        <p:spPr>
          <a:xfrm>
            <a:off x="8183630" y="1472026"/>
            <a:ext cx="3487163" cy="674826"/>
          </a:xfrm>
          <a:prstGeom prst="rect">
            <a:avLst/>
          </a:prstGeom>
        </p:spPr>
      </p:pic>
      <p:sp>
        <p:nvSpPr>
          <p:cNvPr id="6" name="Title 7">
            <a:extLst>
              <a:ext uri="{FF2B5EF4-FFF2-40B4-BE49-F238E27FC236}">
                <a16:creationId xmlns:a16="http://schemas.microsoft.com/office/drawing/2014/main" xmlns="" id="{CD8CCAAC-A8F4-425F-9BCF-3AF6D67ED34E}"/>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BD81EE7E-5DD7-412B-9020-0795F48F3641}"/>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005274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64743D5-20F1-41BE-A5D4-275237D7C04E}"/>
              </a:ext>
            </a:extLst>
          </p:cNvPr>
          <p:cNvPicPr>
            <a:picLocks noChangeAspect="1"/>
          </p:cNvPicPr>
          <p:nvPr/>
        </p:nvPicPr>
        <p:blipFill>
          <a:blip r:embed="rId2"/>
          <a:stretch>
            <a:fillRect/>
          </a:stretch>
        </p:blipFill>
        <p:spPr>
          <a:xfrm>
            <a:off x="711890" y="1337641"/>
            <a:ext cx="7296150" cy="5295900"/>
          </a:xfrm>
          <a:prstGeom prst="rect">
            <a:avLst/>
          </a:prstGeom>
        </p:spPr>
      </p:pic>
      <p:sp>
        <p:nvSpPr>
          <p:cNvPr id="8" name="TextBox 7">
            <a:extLst>
              <a:ext uri="{FF2B5EF4-FFF2-40B4-BE49-F238E27FC236}">
                <a16:creationId xmlns:a16="http://schemas.microsoft.com/office/drawing/2014/main" xmlns="" id="{8CB64C48-E291-4DFD-80BC-C6C8D84086CE}"/>
              </a:ext>
            </a:extLst>
          </p:cNvPr>
          <p:cNvSpPr txBox="1"/>
          <p:nvPr/>
        </p:nvSpPr>
        <p:spPr>
          <a:xfrm>
            <a:off x="8164581" y="2398644"/>
            <a:ext cx="3651182" cy="3156608"/>
          </a:xfrm>
          <a:prstGeom prst="rect">
            <a:avLst/>
          </a:prstGeom>
          <a:noFill/>
        </p:spPr>
        <p:txBody>
          <a:bodyPr wrap="square">
            <a:spAutoFit/>
          </a:bodyPr>
          <a:lstStyle/>
          <a:p>
            <a:pPr algn="l"/>
            <a:r>
              <a:rPr lang="en-US" b="0" i="0" dirty="0">
                <a:solidFill>
                  <a:srgbClr val="5A5D60"/>
                </a:solidFill>
                <a:effectLst/>
                <a:latin typeface="Lato" panose="020F0502020204030203" pitchFamily="34" charset="0"/>
              </a:rPr>
              <a:t> </a:t>
            </a:r>
            <a:r>
              <a:rPr lang="en-US" b="1" i="0" dirty="0">
                <a:solidFill>
                  <a:srgbClr val="5A5D60"/>
                </a:solidFill>
                <a:effectLst/>
                <a:latin typeface="Lato" panose="020F0502020204030203" pitchFamily="34" charset="0"/>
              </a:rPr>
              <a:t>Translation</a:t>
            </a:r>
            <a:endParaRPr lang="en-US" b="0" i="0" dirty="0">
              <a:solidFill>
                <a:srgbClr val="5A5D60"/>
              </a:solidFill>
              <a:effectLst/>
              <a:latin typeface="Lato" panose="020F0502020204030203" pitchFamily="34" charset="0"/>
            </a:endParaRPr>
          </a:p>
          <a:p>
            <a:pPr algn="l"/>
            <a:r>
              <a:rPr lang="en-US" b="0" i="0" dirty="0">
                <a:solidFill>
                  <a:srgbClr val="00B0F0"/>
                </a:solidFill>
                <a:effectLst/>
                <a:latin typeface="Lato" panose="020F0502020204030203" pitchFamily="34" charset="0"/>
              </a:rPr>
              <a:t>1.Say, "I seek refuge in the Lord of mankind</a:t>
            </a:r>
          </a:p>
          <a:p>
            <a:pPr algn="l"/>
            <a:r>
              <a:rPr lang="en-US" b="0" i="0" dirty="0">
                <a:solidFill>
                  <a:srgbClr val="00B0F0"/>
                </a:solidFill>
                <a:effectLst/>
                <a:latin typeface="Lato" panose="020F0502020204030203" pitchFamily="34" charset="0"/>
              </a:rPr>
              <a:t>2. The Sovereign of mankind</a:t>
            </a:r>
          </a:p>
          <a:p>
            <a:pPr algn="l"/>
            <a:r>
              <a:rPr lang="en-US" b="0" i="0" dirty="0">
                <a:solidFill>
                  <a:srgbClr val="00B0F0"/>
                </a:solidFill>
                <a:effectLst/>
                <a:latin typeface="Lato" panose="020F0502020204030203" pitchFamily="34" charset="0"/>
              </a:rPr>
              <a:t>3. The God of mankind</a:t>
            </a:r>
          </a:p>
          <a:p>
            <a:pPr algn="l"/>
            <a:r>
              <a:rPr lang="en-US" b="0" i="0" dirty="0">
                <a:solidFill>
                  <a:srgbClr val="00B0F0"/>
                </a:solidFill>
                <a:effectLst/>
                <a:latin typeface="Lato" panose="020F0502020204030203" pitchFamily="34" charset="0"/>
              </a:rPr>
              <a:t>4. From the evil of the retreating whisperer</a:t>
            </a:r>
          </a:p>
          <a:p>
            <a:pPr algn="l"/>
            <a:r>
              <a:rPr lang="en-US" b="0" i="0" dirty="0">
                <a:solidFill>
                  <a:srgbClr val="00B0F0"/>
                </a:solidFill>
                <a:effectLst/>
                <a:latin typeface="Lato" panose="020F0502020204030203" pitchFamily="34" charset="0"/>
              </a:rPr>
              <a:t>5. Who whispers [evil] into the breasts of mankind</a:t>
            </a:r>
          </a:p>
          <a:p>
            <a:pPr algn="l"/>
            <a:r>
              <a:rPr lang="en-US" b="0" i="0" dirty="0">
                <a:solidFill>
                  <a:srgbClr val="00B0F0"/>
                </a:solidFill>
                <a:effectLst/>
                <a:latin typeface="Lato" panose="020F0502020204030203" pitchFamily="34" charset="0"/>
              </a:rPr>
              <a:t>6. From among the jinn and mankind</a:t>
            </a:r>
          </a:p>
        </p:txBody>
      </p:sp>
      <p:pic>
        <p:nvPicPr>
          <p:cNvPr id="10" name="Picture 9">
            <a:extLst>
              <a:ext uri="{FF2B5EF4-FFF2-40B4-BE49-F238E27FC236}">
                <a16:creationId xmlns:a16="http://schemas.microsoft.com/office/drawing/2014/main" xmlns="" id="{EABCEDC6-21BD-4090-8B2C-E43456E52590}"/>
              </a:ext>
            </a:extLst>
          </p:cNvPr>
          <p:cNvPicPr>
            <a:picLocks noChangeAspect="1"/>
          </p:cNvPicPr>
          <p:nvPr/>
        </p:nvPicPr>
        <p:blipFill>
          <a:blip r:embed="rId3"/>
          <a:stretch>
            <a:fillRect/>
          </a:stretch>
        </p:blipFill>
        <p:spPr>
          <a:xfrm>
            <a:off x="8164580" y="1497909"/>
            <a:ext cx="3651182" cy="675447"/>
          </a:xfrm>
          <a:prstGeom prst="rect">
            <a:avLst/>
          </a:prstGeom>
        </p:spPr>
      </p:pic>
      <p:sp>
        <p:nvSpPr>
          <p:cNvPr id="6" name="Title 7">
            <a:extLst>
              <a:ext uri="{FF2B5EF4-FFF2-40B4-BE49-F238E27FC236}">
                <a16:creationId xmlns:a16="http://schemas.microsoft.com/office/drawing/2014/main" xmlns="" id="{CD8A13A7-D90F-45DC-8E86-A32D3E995213}"/>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2EDF2441-3A1A-473C-AE8B-008A06C58ED4}"/>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521737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1E7F385-E16B-4D3A-840F-6554B2C37216}"/>
              </a:ext>
            </a:extLst>
          </p:cNvPr>
          <p:cNvPicPr>
            <a:picLocks noChangeAspect="1"/>
          </p:cNvPicPr>
          <p:nvPr/>
        </p:nvPicPr>
        <p:blipFill>
          <a:blip r:embed="rId2"/>
          <a:stretch>
            <a:fillRect/>
          </a:stretch>
        </p:blipFill>
        <p:spPr>
          <a:xfrm>
            <a:off x="521207" y="1380744"/>
            <a:ext cx="7105650" cy="5029200"/>
          </a:xfrm>
          <a:prstGeom prst="rect">
            <a:avLst/>
          </a:prstGeom>
        </p:spPr>
      </p:pic>
      <p:sp>
        <p:nvSpPr>
          <p:cNvPr id="8" name="TextBox 7">
            <a:extLst>
              <a:ext uri="{FF2B5EF4-FFF2-40B4-BE49-F238E27FC236}">
                <a16:creationId xmlns:a16="http://schemas.microsoft.com/office/drawing/2014/main" xmlns="" id="{1E70EE1E-0DDF-4FD4-B53B-B5132215E1AC}"/>
              </a:ext>
            </a:extLst>
          </p:cNvPr>
          <p:cNvSpPr txBox="1"/>
          <p:nvPr/>
        </p:nvSpPr>
        <p:spPr>
          <a:xfrm>
            <a:off x="7825640" y="1687781"/>
            <a:ext cx="404393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A5D60"/>
                </a:solidFill>
                <a:effectLst/>
                <a:uLnTx/>
                <a:uFillTx/>
                <a:latin typeface="Lato" panose="020F0502020204030203" pitchFamily="34" charset="0"/>
                <a:ea typeface="+mn-ea"/>
                <a:cs typeface="+mn-cs"/>
              </a:rPr>
              <a:t>Translation</a:t>
            </a:r>
            <a:endParaRPr kumimoji="0" lang="en-US" sz="1800" b="0" i="0" u="none" strike="noStrike" kern="1200" cap="none" spc="0" normalizeH="0" baseline="0" noProof="0" dirty="0">
              <a:ln>
                <a:noFill/>
              </a:ln>
              <a:solidFill>
                <a:srgbClr val="5A5D60"/>
              </a:solidFill>
              <a:effectLst/>
              <a:uLnTx/>
              <a:uFillTx/>
              <a:latin typeface="Lato" panose="020F050202020403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Lato" panose="020F0502020204030203" pitchFamily="34" charset="0"/>
                <a:ea typeface="+mn-ea"/>
                <a:cs typeface="+mn-cs"/>
              </a:rPr>
              <a:t>O Allah, let Your Blessings come upon Muhammad and the family of Muhammad, as you have blessed Ibrahim and his family. Truly, You are Praiseworthy and Glorious.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Lato" panose="020F0502020204030203" pitchFamily="34" charset="0"/>
                <a:ea typeface="+mn-ea"/>
                <a:cs typeface="+mn-cs"/>
              </a:rPr>
              <a:t>Allah, bless Muhammad and the family of Muhammad, as you have blessed Ibrahim and his family. Truly, You are Praiseworthy and Glorious</a:t>
            </a:r>
            <a:r>
              <a:rPr kumimoji="0" lang="en-US" sz="1800" b="0" i="0" u="none" strike="noStrike" kern="1200" cap="none" spc="0" normalizeH="0" baseline="0" noProof="0" dirty="0">
                <a:ln>
                  <a:noFill/>
                </a:ln>
                <a:solidFill>
                  <a:srgbClr val="5A5D60"/>
                </a:solidFill>
                <a:effectLst/>
                <a:uLnTx/>
                <a:uFillTx/>
                <a:latin typeface="Lato" panose="020F0502020204030203" pitchFamily="34" charset="0"/>
                <a:ea typeface="+mn-ea"/>
                <a:cs typeface="+mn-cs"/>
              </a:rPr>
              <a:t>.</a:t>
            </a:r>
          </a:p>
        </p:txBody>
      </p:sp>
      <p:sp>
        <p:nvSpPr>
          <p:cNvPr id="6" name="Title 7">
            <a:extLst>
              <a:ext uri="{FF2B5EF4-FFF2-40B4-BE49-F238E27FC236}">
                <a16:creationId xmlns:a16="http://schemas.microsoft.com/office/drawing/2014/main" xmlns="" id="{E6D671BF-BEF6-43C6-B725-2A15F723955B}"/>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9DD2E72D-F802-446C-BDD6-8C7CC418619F}"/>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06343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ter salah, one should (not a must, but heavily encouraged) make duas and engage in dhikr. Allahuakbar, Astagfirullah x3 , La hawla wa la quwwata illaa billahil aliyyil adheem. (this is what our prophet SAW said after every Fardh salah. Then recite ayatul kursi and do 100 dhikr.">
            <a:extLst>
              <a:ext uri="{FF2B5EF4-FFF2-40B4-BE49-F238E27FC236}">
                <a16:creationId xmlns:a16="http://schemas.microsoft.com/office/drawing/2014/main" xmlns="" id="{0A7C7B0F-C527-447C-8E7B-1FC0EB1A8BA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925" y="1264828"/>
            <a:ext cx="6648149" cy="542089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7">
            <a:extLst>
              <a:ext uri="{FF2B5EF4-FFF2-40B4-BE49-F238E27FC236}">
                <a16:creationId xmlns:a16="http://schemas.microsoft.com/office/drawing/2014/main" xmlns="" id="{CC28543F-A2CF-413B-98CB-6700E19677CF}"/>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488166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schemeClr val="accent4"/>
                </a:solidFill>
                <a:latin typeface="Segoe UI" panose="020B0502040204020203" pitchFamily="34" charset="0"/>
                <a:cs typeface="Segoe UI" panose="020B0502040204020203" pitchFamily="34" charset="0"/>
              </a:rPr>
              <a:t>Resource Reference  Links :</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120634" y="1957784"/>
            <a:ext cx="7135470" cy="50928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800" dirty="0">
                <a:solidFill>
                  <a:prstClr val="black">
                    <a:lumMod val="75000"/>
                    <a:lumOff val="25000"/>
                  </a:prstClr>
                </a:solidFill>
                <a:latin typeface="Segoe UI" panose="020B0502040204020203" pitchFamily="34" charset="0"/>
                <a:cs typeface="Segoe UI" panose="020B0502040204020203" pitchFamily="34" charset="0"/>
              </a:rPr>
              <a:t> </a:t>
            </a:r>
            <a:r>
              <a:rPr lang="as-IN" sz="4900" dirty="0">
                <a:solidFill>
                  <a:prstClr val="black">
                    <a:lumMod val="75000"/>
                    <a:lumOff val="25000"/>
                  </a:prstClr>
                </a:solidFill>
                <a:latin typeface="Segoe UI" panose="020B0502040204020203" pitchFamily="34" charset="0"/>
                <a:cs typeface="Segoe UI" panose="020B0502040204020203" pitchFamily="34" charset="0"/>
              </a:rPr>
              <a:t>রাসুলুল্লাহ সাঃ এর নামায ১ম ও ২য় খণ্ড – মোহাম্মাদ নাসিরুদ্দিন আলবানী ও এ এন</a:t>
            </a:r>
            <a:endParaRPr lang="en-US" sz="4900"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523413" y="2589498"/>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147518" y="2604507"/>
            <a:ext cx="4504252" cy="49387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sz="1400" dirty="0">
                <a:solidFill>
                  <a:prstClr val="black">
                    <a:lumMod val="75000"/>
                    <a:lumOff val="25000"/>
                  </a:prstClr>
                </a:solidFill>
                <a:latin typeface="Segoe UI" panose="020B0502040204020203" pitchFamily="34" charset="0"/>
                <a:cs typeface="Segoe UI" panose="020B0502040204020203" pitchFamily="34" charset="0"/>
              </a:rPr>
              <a:t>https://tanzil.net/</a:t>
            </a:r>
          </a:p>
        </p:txBody>
      </p:sp>
      <p:grpSp>
        <p:nvGrpSpPr>
          <p:cNvPr id="22" name="Group 21" descr="Small circle with number 3 inside  indicating step 3"/>
          <p:cNvGrpSpPr/>
          <p:nvPr/>
        </p:nvGrpSpPr>
        <p:grpSpPr bwMode="blackWhite">
          <a:xfrm>
            <a:off x="541609" y="3204045"/>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152140" y="3274866"/>
            <a:ext cx="4826782" cy="49387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prstClr val="black">
                    <a:lumMod val="75000"/>
                    <a:lumOff val="25000"/>
                  </a:prstClr>
                </a:solidFill>
                <a:latin typeface="Segoe UI" panose="020B0502040204020203" pitchFamily="34" charset="0"/>
                <a:cs typeface="Segoe UI" panose="020B0502040204020203" pitchFamily="34" charset="0"/>
              </a:rPr>
              <a:t>https://qurano.com/en/73-al-muzzammil/verse-8/</a:t>
            </a:r>
            <a:endParaRPr lang="en-US" sz="1400" dirty="0">
              <a:solidFill>
                <a:prstClr val="black">
                  <a:lumMod val="75000"/>
                  <a:lumOff val="25000"/>
                </a:prstClr>
              </a:solidFill>
              <a:cs typeface="Segoe UI"/>
            </a:endParaRPr>
          </a:p>
        </p:txBody>
      </p:sp>
      <p:grpSp>
        <p:nvGrpSpPr>
          <p:cNvPr id="37" name="Group 36" descr="Small circle with number 4 inside  indicating step 4"/>
          <p:cNvGrpSpPr/>
          <p:nvPr/>
        </p:nvGrpSpPr>
        <p:grpSpPr bwMode="blackWhite">
          <a:xfrm>
            <a:off x="564326" y="3858782"/>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194148" y="3934929"/>
            <a:ext cx="3166837" cy="4098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1400" dirty="0">
                <a:solidFill>
                  <a:prstClr val="black">
                    <a:lumMod val="75000"/>
                    <a:lumOff val="25000"/>
                  </a:prstClr>
                </a:solidFill>
                <a:latin typeface="Segoe UI" panose="020B0502040204020203" pitchFamily="34" charset="0"/>
                <a:cs typeface="Segoe UI" panose="020B0502040204020203" pitchFamily="34" charset="0"/>
              </a:rPr>
              <a:t>https:/quran.com/73</a:t>
            </a:r>
            <a:endParaRPr lang="en-US" sz="1400" dirty="0">
              <a:solidFill>
                <a:prstClr val="black">
                  <a:lumMod val="75000"/>
                  <a:lumOff val="25000"/>
                </a:prstClr>
              </a:solidFill>
              <a:cs typeface="Segoe UI"/>
            </a:endParaRPr>
          </a:p>
        </p:txBody>
      </p:sp>
      <p:sp>
        <p:nvSpPr>
          <p:cNvPr id="27" name="TextBox 26">
            <a:extLst>
              <a:ext uri="{FF2B5EF4-FFF2-40B4-BE49-F238E27FC236}">
                <a16:creationId xmlns:a16="http://schemas.microsoft.com/office/drawing/2014/main" xmlns="" id="{6252EFAF-7F8E-46C8-83E7-853E2CAF5541}"/>
              </a:ext>
            </a:extLst>
          </p:cNvPr>
          <p:cNvSpPr txBox="1"/>
          <p:nvPr/>
        </p:nvSpPr>
        <p:spPr>
          <a:xfrm>
            <a:off x="1161373" y="4570722"/>
            <a:ext cx="4435904" cy="307777"/>
          </a:xfrm>
          <a:prstGeom prst="rect">
            <a:avLst/>
          </a:prstGeom>
          <a:noFill/>
        </p:spPr>
        <p:txBody>
          <a:bodyPr wrap="square">
            <a:spAutoFit/>
          </a:bodyPr>
          <a:lstStyle/>
          <a:p>
            <a:r>
              <a:rPr lang="en-US" sz="1400" dirty="0"/>
              <a:t>https://www.hadithbd.com/quran/tafsir/?sura=23</a:t>
            </a:r>
          </a:p>
        </p:txBody>
      </p:sp>
      <p:grpSp>
        <p:nvGrpSpPr>
          <p:cNvPr id="28" name="Group 27" descr="Small circle with number 4 inside  indicating step 4">
            <a:extLst>
              <a:ext uri="{FF2B5EF4-FFF2-40B4-BE49-F238E27FC236}">
                <a16:creationId xmlns:a16="http://schemas.microsoft.com/office/drawing/2014/main" xmlns="" id="{E9ADD1CA-3747-4E8D-A84B-4C770B0B2FDC}"/>
              </a:ext>
            </a:extLst>
          </p:cNvPr>
          <p:cNvGrpSpPr/>
          <p:nvPr/>
        </p:nvGrpSpPr>
        <p:grpSpPr bwMode="blackWhite">
          <a:xfrm>
            <a:off x="551345" y="5219115"/>
            <a:ext cx="558179" cy="409838"/>
            <a:chOff x="6953426" y="711274"/>
            <a:chExt cx="558179" cy="409838"/>
          </a:xfrm>
        </p:grpSpPr>
        <p:sp>
          <p:nvSpPr>
            <p:cNvPr id="31" name="Oval 30" descr="Small circle">
              <a:extLst>
                <a:ext uri="{FF2B5EF4-FFF2-40B4-BE49-F238E27FC236}">
                  <a16:creationId xmlns:a16="http://schemas.microsoft.com/office/drawing/2014/main" xmlns="" id="{FBC27BCF-6062-4CD7-913C-B300EF81069C}"/>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4">
              <a:extLst>
                <a:ext uri="{FF2B5EF4-FFF2-40B4-BE49-F238E27FC236}">
                  <a16:creationId xmlns:a16="http://schemas.microsoft.com/office/drawing/2014/main" xmlns="" id="{ACBD3AA0-02F4-4520-B2C0-C9CAE5D7A9D5}"/>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6</a:t>
              </a:r>
            </a:p>
          </p:txBody>
        </p:sp>
      </p:grpSp>
      <p:sp>
        <p:nvSpPr>
          <p:cNvPr id="29" name="TextBox 28">
            <a:extLst>
              <a:ext uri="{FF2B5EF4-FFF2-40B4-BE49-F238E27FC236}">
                <a16:creationId xmlns:a16="http://schemas.microsoft.com/office/drawing/2014/main" xmlns="" id="{06C4BD49-27EF-4C17-8798-1311023E94C6}"/>
              </a:ext>
            </a:extLst>
          </p:cNvPr>
          <p:cNvSpPr txBox="1"/>
          <p:nvPr/>
        </p:nvSpPr>
        <p:spPr>
          <a:xfrm>
            <a:off x="1153055" y="5300444"/>
            <a:ext cx="4942945" cy="307777"/>
          </a:xfrm>
          <a:prstGeom prst="rect">
            <a:avLst/>
          </a:prstGeom>
          <a:noFill/>
        </p:spPr>
        <p:txBody>
          <a:bodyPr wrap="square">
            <a:spAutoFit/>
          </a:bodyPr>
          <a:lstStyle/>
          <a:p>
            <a:r>
              <a:rPr lang="en-US" sz="1400" dirty="0"/>
              <a:t>https://corpus.quran.com/qurandictionary.jsp?q=x$E</a:t>
            </a:r>
          </a:p>
        </p:txBody>
      </p:sp>
      <p:grpSp>
        <p:nvGrpSpPr>
          <p:cNvPr id="42" name="Group 41" descr="Small circle with number 4 inside  indicating step 4">
            <a:extLst>
              <a:ext uri="{FF2B5EF4-FFF2-40B4-BE49-F238E27FC236}">
                <a16:creationId xmlns:a16="http://schemas.microsoft.com/office/drawing/2014/main" xmlns="" id="{CBF402A8-2BC9-47F7-B151-D99D8D77B0C3}"/>
              </a:ext>
            </a:extLst>
          </p:cNvPr>
          <p:cNvGrpSpPr/>
          <p:nvPr/>
        </p:nvGrpSpPr>
        <p:grpSpPr bwMode="blackWhite">
          <a:xfrm>
            <a:off x="558427" y="4526614"/>
            <a:ext cx="558179" cy="409838"/>
            <a:chOff x="6953426" y="711274"/>
            <a:chExt cx="558179" cy="409838"/>
          </a:xfrm>
        </p:grpSpPr>
        <p:sp>
          <p:nvSpPr>
            <p:cNvPr id="43" name="Oval 42" descr="Small circle">
              <a:extLst>
                <a:ext uri="{FF2B5EF4-FFF2-40B4-BE49-F238E27FC236}">
                  <a16:creationId xmlns:a16="http://schemas.microsoft.com/office/drawing/2014/main" xmlns="" id="{A4749FC9-4FA7-4859-8989-982330C6583A}"/>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descr="Number 4">
              <a:extLst>
                <a:ext uri="{FF2B5EF4-FFF2-40B4-BE49-F238E27FC236}">
                  <a16:creationId xmlns:a16="http://schemas.microsoft.com/office/drawing/2014/main" xmlns="" id="{26D8F4E6-6745-4655-ADDD-34187F7C5AC3}"/>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5</a:t>
              </a:r>
            </a:p>
          </p:txBody>
        </p:sp>
      </p:grpSp>
      <p:sp>
        <p:nvSpPr>
          <p:cNvPr id="45" name="TextBox 44">
            <a:extLst>
              <a:ext uri="{FF2B5EF4-FFF2-40B4-BE49-F238E27FC236}">
                <a16:creationId xmlns:a16="http://schemas.microsoft.com/office/drawing/2014/main" xmlns="" id="{AFB20BE0-AFCE-4884-8054-CBD331BB2551}"/>
              </a:ext>
            </a:extLst>
          </p:cNvPr>
          <p:cNvSpPr txBox="1"/>
          <p:nvPr/>
        </p:nvSpPr>
        <p:spPr>
          <a:xfrm>
            <a:off x="1161373" y="5941215"/>
            <a:ext cx="4817549" cy="307777"/>
          </a:xfrm>
          <a:prstGeom prst="rect">
            <a:avLst/>
          </a:prstGeom>
          <a:noFill/>
        </p:spPr>
        <p:txBody>
          <a:bodyPr wrap="square">
            <a:spAutoFit/>
          </a:bodyPr>
          <a:lstStyle/>
          <a:p>
            <a:r>
              <a:rPr lang="en-US" sz="1400" dirty="0"/>
              <a:t>https://twtext.com/article/1250507031867461636</a:t>
            </a:r>
          </a:p>
        </p:txBody>
      </p:sp>
      <p:grpSp>
        <p:nvGrpSpPr>
          <p:cNvPr id="46" name="Group 45" descr="Small circle with number 4 inside  indicating step 4">
            <a:extLst>
              <a:ext uri="{FF2B5EF4-FFF2-40B4-BE49-F238E27FC236}">
                <a16:creationId xmlns:a16="http://schemas.microsoft.com/office/drawing/2014/main" xmlns="" id="{F440EF57-2CB7-44EC-9EC4-0219C5FA237A}"/>
              </a:ext>
            </a:extLst>
          </p:cNvPr>
          <p:cNvGrpSpPr/>
          <p:nvPr/>
        </p:nvGrpSpPr>
        <p:grpSpPr bwMode="blackWhite">
          <a:xfrm>
            <a:off x="6318009" y="2449368"/>
            <a:ext cx="558179" cy="409838"/>
            <a:chOff x="6953426" y="711274"/>
            <a:chExt cx="558179" cy="409838"/>
          </a:xfrm>
        </p:grpSpPr>
        <p:sp>
          <p:nvSpPr>
            <p:cNvPr id="47" name="Oval 46" descr="Small circle">
              <a:extLst>
                <a:ext uri="{FF2B5EF4-FFF2-40B4-BE49-F238E27FC236}">
                  <a16:creationId xmlns:a16="http://schemas.microsoft.com/office/drawing/2014/main" xmlns="" id="{7F25D7E2-E795-462A-B617-8E76416E99F1}"/>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descr="Number 4">
              <a:extLst>
                <a:ext uri="{FF2B5EF4-FFF2-40B4-BE49-F238E27FC236}">
                  <a16:creationId xmlns:a16="http://schemas.microsoft.com/office/drawing/2014/main" xmlns="" id="{C7BDCA2B-35C2-47C4-9039-35E3EB06DD93}"/>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8</a:t>
              </a:r>
            </a:p>
          </p:txBody>
        </p:sp>
      </p:grpSp>
      <p:sp>
        <p:nvSpPr>
          <p:cNvPr id="49" name="TextBox 48">
            <a:extLst>
              <a:ext uri="{FF2B5EF4-FFF2-40B4-BE49-F238E27FC236}">
                <a16:creationId xmlns:a16="http://schemas.microsoft.com/office/drawing/2014/main" xmlns="" id="{19E5DBD2-FC35-4209-A4E6-289D9DF1C78C}"/>
              </a:ext>
            </a:extLst>
          </p:cNvPr>
          <p:cNvSpPr txBox="1"/>
          <p:nvPr/>
        </p:nvSpPr>
        <p:spPr>
          <a:xfrm>
            <a:off x="6849134" y="2813819"/>
            <a:ext cx="4286917" cy="307777"/>
          </a:xfrm>
          <a:prstGeom prst="rect">
            <a:avLst/>
          </a:prstGeom>
          <a:noFill/>
        </p:spPr>
        <p:txBody>
          <a:bodyPr wrap="square">
            <a:spAutoFit/>
          </a:bodyPr>
          <a:lstStyle/>
          <a:p>
            <a:r>
              <a:rPr lang="en-US" sz="1400" dirty="0"/>
              <a:t>http://www.perrismasjid.com/dua/after-fard/</a:t>
            </a:r>
          </a:p>
        </p:txBody>
      </p:sp>
      <p:grpSp>
        <p:nvGrpSpPr>
          <p:cNvPr id="50" name="Group 49" descr="Small circle with number 4 inside  indicating step 4">
            <a:extLst>
              <a:ext uri="{FF2B5EF4-FFF2-40B4-BE49-F238E27FC236}">
                <a16:creationId xmlns:a16="http://schemas.microsoft.com/office/drawing/2014/main" xmlns="" id="{C42F84E9-7CAA-4B3B-BC88-EB87BCB1E51B}"/>
              </a:ext>
            </a:extLst>
          </p:cNvPr>
          <p:cNvGrpSpPr/>
          <p:nvPr/>
        </p:nvGrpSpPr>
        <p:grpSpPr bwMode="blackWhite">
          <a:xfrm>
            <a:off x="511997" y="5941215"/>
            <a:ext cx="558179" cy="409838"/>
            <a:chOff x="6953426" y="711274"/>
            <a:chExt cx="558179" cy="409838"/>
          </a:xfrm>
        </p:grpSpPr>
        <p:sp>
          <p:nvSpPr>
            <p:cNvPr id="51" name="Oval 50" descr="Small circle">
              <a:extLst>
                <a:ext uri="{FF2B5EF4-FFF2-40B4-BE49-F238E27FC236}">
                  <a16:creationId xmlns:a16="http://schemas.microsoft.com/office/drawing/2014/main" xmlns="" id="{66AF37F8-FE6F-4C2C-9089-1BAE8E463E85}"/>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descr="Number 4">
              <a:extLst>
                <a:ext uri="{FF2B5EF4-FFF2-40B4-BE49-F238E27FC236}">
                  <a16:creationId xmlns:a16="http://schemas.microsoft.com/office/drawing/2014/main" xmlns="" id="{E420358F-59F2-4F40-8448-C49715AEE1F9}"/>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7</a:t>
              </a:r>
            </a:p>
          </p:txBody>
        </p:sp>
      </p:grpSp>
      <p:sp>
        <p:nvSpPr>
          <p:cNvPr id="53" name="TextBox 52">
            <a:extLst>
              <a:ext uri="{FF2B5EF4-FFF2-40B4-BE49-F238E27FC236}">
                <a16:creationId xmlns:a16="http://schemas.microsoft.com/office/drawing/2014/main" xmlns="" id="{33F0CD7E-69EE-431A-BBE1-882EACC08061}"/>
              </a:ext>
            </a:extLst>
          </p:cNvPr>
          <p:cNvSpPr txBox="1"/>
          <p:nvPr/>
        </p:nvSpPr>
        <p:spPr>
          <a:xfrm>
            <a:off x="6583681" y="3608035"/>
            <a:ext cx="5043994" cy="523220"/>
          </a:xfrm>
          <a:prstGeom prst="rect">
            <a:avLst/>
          </a:prstGeom>
          <a:noFill/>
        </p:spPr>
        <p:txBody>
          <a:bodyPr wrap="square">
            <a:spAutoFit/>
          </a:bodyPr>
          <a:lstStyle/>
          <a:p>
            <a:r>
              <a:rPr lang="en-US" sz="1400" dirty="0"/>
              <a:t>https://banglabookst.blogspot.com/2018/07/namaz-shikkha-in-bangla-language.html</a:t>
            </a:r>
          </a:p>
        </p:txBody>
      </p:sp>
      <p:grpSp>
        <p:nvGrpSpPr>
          <p:cNvPr id="54" name="Group 53" descr="Small circle with number 4 inside  indicating step 4">
            <a:extLst>
              <a:ext uri="{FF2B5EF4-FFF2-40B4-BE49-F238E27FC236}">
                <a16:creationId xmlns:a16="http://schemas.microsoft.com/office/drawing/2014/main" xmlns="" id="{D20AA60C-43B3-4BB1-A14C-B25F67D66C22}"/>
              </a:ext>
            </a:extLst>
          </p:cNvPr>
          <p:cNvGrpSpPr/>
          <p:nvPr/>
        </p:nvGrpSpPr>
        <p:grpSpPr bwMode="blackWhite">
          <a:xfrm>
            <a:off x="6276739" y="3233376"/>
            <a:ext cx="558179" cy="409838"/>
            <a:chOff x="6953426" y="711274"/>
            <a:chExt cx="558179" cy="409838"/>
          </a:xfrm>
        </p:grpSpPr>
        <p:sp>
          <p:nvSpPr>
            <p:cNvPr id="55" name="Oval 54" descr="Small circle">
              <a:extLst>
                <a:ext uri="{FF2B5EF4-FFF2-40B4-BE49-F238E27FC236}">
                  <a16:creationId xmlns:a16="http://schemas.microsoft.com/office/drawing/2014/main" xmlns="" id="{EEFCC000-DFF7-44A1-885A-14FB691211CB}"/>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descr="Number 4">
              <a:extLst>
                <a:ext uri="{FF2B5EF4-FFF2-40B4-BE49-F238E27FC236}">
                  <a16:creationId xmlns:a16="http://schemas.microsoft.com/office/drawing/2014/main" xmlns="" id="{ACF356FB-CB01-4391-9819-3E8E15909852}"/>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9</a:t>
              </a:r>
            </a:p>
          </p:txBody>
        </p:sp>
      </p:grpSp>
      <p:sp>
        <p:nvSpPr>
          <p:cNvPr id="57" name="TextBox 56">
            <a:extLst>
              <a:ext uri="{FF2B5EF4-FFF2-40B4-BE49-F238E27FC236}">
                <a16:creationId xmlns:a16="http://schemas.microsoft.com/office/drawing/2014/main" xmlns="" id="{7BE5C955-142E-4AF0-B447-39FA8A3039AC}"/>
              </a:ext>
            </a:extLst>
          </p:cNvPr>
          <p:cNvSpPr txBox="1"/>
          <p:nvPr/>
        </p:nvSpPr>
        <p:spPr>
          <a:xfrm>
            <a:off x="6891669" y="4678282"/>
            <a:ext cx="4186552" cy="307777"/>
          </a:xfrm>
          <a:prstGeom prst="rect">
            <a:avLst/>
          </a:prstGeom>
          <a:noFill/>
        </p:spPr>
        <p:txBody>
          <a:bodyPr wrap="square">
            <a:spAutoFit/>
          </a:bodyPr>
          <a:lstStyle/>
          <a:p>
            <a:r>
              <a:rPr lang="en-US" sz="1400" dirty="0"/>
              <a:t>http://www.perrismasjid.com/dua/after-fard/</a:t>
            </a:r>
          </a:p>
        </p:txBody>
      </p:sp>
      <p:grpSp>
        <p:nvGrpSpPr>
          <p:cNvPr id="58" name="Group 57" descr="Small circle with number 4 inside  indicating step 4">
            <a:extLst>
              <a:ext uri="{FF2B5EF4-FFF2-40B4-BE49-F238E27FC236}">
                <a16:creationId xmlns:a16="http://schemas.microsoft.com/office/drawing/2014/main" xmlns="" id="{01E30022-2F20-4C5E-8D6B-764E1F9C26CC}"/>
              </a:ext>
            </a:extLst>
          </p:cNvPr>
          <p:cNvGrpSpPr/>
          <p:nvPr/>
        </p:nvGrpSpPr>
        <p:grpSpPr bwMode="blackWhite">
          <a:xfrm>
            <a:off x="6353437" y="4190501"/>
            <a:ext cx="558179" cy="409838"/>
            <a:chOff x="6953426" y="711274"/>
            <a:chExt cx="558179" cy="409838"/>
          </a:xfrm>
        </p:grpSpPr>
        <p:sp>
          <p:nvSpPr>
            <p:cNvPr id="59" name="Oval 58" descr="Small circle">
              <a:extLst>
                <a:ext uri="{FF2B5EF4-FFF2-40B4-BE49-F238E27FC236}">
                  <a16:creationId xmlns:a16="http://schemas.microsoft.com/office/drawing/2014/main" xmlns="" id="{02159844-7431-4D64-8EBE-98F57D21F856}"/>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descr="Number 4">
              <a:extLst>
                <a:ext uri="{FF2B5EF4-FFF2-40B4-BE49-F238E27FC236}">
                  <a16:creationId xmlns:a16="http://schemas.microsoft.com/office/drawing/2014/main" xmlns="" id="{AC69EF93-BD45-41AA-8848-036F49114EF6}"/>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10</a:t>
              </a:r>
            </a:p>
          </p:txBody>
        </p:sp>
      </p:grpSp>
      <p:sp>
        <p:nvSpPr>
          <p:cNvPr id="61" name="TextBox 60">
            <a:extLst>
              <a:ext uri="{FF2B5EF4-FFF2-40B4-BE49-F238E27FC236}">
                <a16:creationId xmlns:a16="http://schemas.microsoft.com/office/drawing/2014/main" xmlns="" id="{6CBFCF81-F6DA-4332-BF4C-EB1C6954D744}"/>
              </a:ext>
            </a:extLst>
          </p:cNvPr>
          <p:cNvSpPr txBox="1"/>
          <p:nvPr/>
        </p:nvSpPr>
        <p:spPr>
          <a:xfrm>
            <a:off x="7174552" y="4228233"/>
            <a:ext cx="2439350" cy="307777"/>
          </a:xfrm>
          <a:prstGeom prst="rect">
            <a:avLst/>
          </a:prstGeom>
          <a:noFill/>
        </p:spPr>
        <p:txBody>
          <a:bodyPr wrap="square">
            <a:spAutoFit/>
          </a:bodyPr>
          <a:lstStyle/>
          <a:p>
            <a:r>
              <a:rPr lang="en-US" sz="1400" b="1" i="0" dirty="0" err="1">
                <a:solidFill>
                  <a:srgbClr val="313539"/>
                </a:solidFill>
                <a:effectLst/>
                <a:latin typeface="Lato" panose="020F0502020204030203" pitchFamily="34" charset="0"/>
              </a:rPr>
              <a:t>Dua’s</a:t>
            </a:r>
            <a:r>
              <a:rPr lang="en-US" sz="1400" b="1" i="0" dirty="0">
                <a:solidFill>
                  <a:srgbClr val="313539"/>
                </a:solidFill>
                <a:effectLst/>
                <a:latin typeface="Lato" panose="020F0502020204030203" pitchFamily="34" charset="0"/>
              </a:rPr>
              <a:t> after </a:t>
            </a:r>
            <a:r>
              <a:rPr lang="en-US" sz="1400" b="1" i="0" dirty="0" err="1">
                <a:solidFill>
                  <a:srgbClr val="313539"/>
                </a:solidFill>
                <a:effectLst/>
                <a:latin typeface="Lato" panose="020F0502020204030203" pitchFamily="34" charset="0"/>
              </a:rPr>
              <a:t>Fard</a:t>
            </a:r>
            <a:r>
              <a:rPr lang="en-US" sz="1400" b="1" i="0" dirty="0">
                <a:solidFill>
                  <a:srgbClr val="313539"/>
                </a:solidFill>
                <a:effectLst/>
                <a:latin typeface="Lato" panose="020F0502020204030203" pitchFamily="34" charset="0"/>
              </a:rPr>
              <a:t> Salah</a:t>
            </a:r>
            <a:endParaRPr lang="en-US" sz="1400" dirty="0"/>
          </a:p>
        </p:txBody>
      </p:sp>
      <p:sp>
        <p:nvSpPr>
          <p:cNvPr id="63" name="TextBox 62">
            <a:extLst>
              <a:ext uri="{FF2B5EF4-FFF2-40B4-BE49-F238E27FC236}">
                <a16:creationId xmlns:a16="http://schemas.microsoft.com/office/drawing/2014/main" xmlns="" id="{F4538D1B-9C3B-45AC-AFC0-3E19D94A9CC4}"/>
              </a:ext>
            </a:extLst>
          </p:cNvPr>
          <p:cNvSpPr txBox="1"/>
          <p:nvPr/>
        </p:nvSpPr>
        <p:spPr>
          <a:xfrm>
            <a:off x="7127680" y="3274509"/>
            <a:ext cx="2486222" cy="307777"/>
          </a:xfrm>
          <a:prstGeom prst="rect">
            <a:avLst/>
          </a:prstGeom>
          <a:noFill/>
        </p:spPr>
        <p:txBody>
          <a:bodyPr wrap="square">
            <a:spAutoFit/>
          </a:bodyPr>
          <a:lstStyle/>
          <a:p>
            <a:r>
              <a:rPr lang="as-IN" sz="1400" b="1" i="0" dirty="0">
                <a:solidFill>
                  <a:srgbClr val="010101"/>
                </a:solidFill>
                <a:effectLst/>
                <a:latin typeface="Montserrat" panose="020B0604020202020204" pitchFamily="2" charset="0"/>
              </a:rPr>
              <a:t>বাংলায় নামায শিক্ষা</a:t>
            </a:r>
            <a:endParaRPr lang="en-US" sz="1400" dirty="0"/>
          </a:p>
        </p:txBody>
      </p:sp>
      <p:sp>
        <p:nvSpPr>
          <p:cNvPr id="64" name="TextBox 63">
            <a:extLst>
              <a:ext uri="{FF2B5EF4-FFF2-40B4-BE49-F238E27FC236}">
                <a16:creationId xmlns:a16="http://schemas.microsoft.com/office/drawing/2014/main" xmlns="" id="{5C814376-D4F7-4A21-A793-0E132ABCB65F}"/>
              </a:ext>
            </a:extLst>
          </p:cNvPr>
          <p:cNvSpPr txBox="1"/>
          <p:nvPr/>
        </p:nvSpPr>
        <p:spPr>
          <a:xfrm>
            <a:off x="6959921" y="2420255"/>
            <a:ext cx="2061998" cy="307777"/>
          </a:xfrm>
          <a:prstGeom prst="rect">
            <a:avLst/>
          </a:prstGeom>
          <a:noFill/>
        </p:spPr>
        <p:txBody>
          <a:bodyPr wrap="square">
            <a:spAutoFit/>
          </a:bodyPr>
          <a:lstStyle/>
          <a:p>
            <a:r>
              <a:rPr lang="en-US" sz="1400" b="1" i="0" dirty="0" err="1">
                <a:solidFill>
                  <a:srgbClr val="313539"/>
                </a:solidFill>
                <a:effectLst/>
                <a:latin typeface="Lato" panose="020F0502020204030203" pitchFamily="34" charset="0"/>
              </a:rPr>
              <a:t>Dua’s</a:t>
            </a:r>
            <a:r>
              <a:rPr lang="en-US" sz="1400" b="1" i="0" dirty="0">
                <a:solidFill>
                  <a:srgbClr val="313539"/>
                </a:solidFill>
                <a:effectLst/>
                <a:latin typeface="Lato" panose="020F0502020204030203" pitchFamily="34" charset="0"/>
              </a:rPr>
              <a:t> after </a:t>
            </a:r>
            <a:r>
              <a:rPr lang="en-US" sz="1400" b="1" i="0" dirty="0" err="1">
                <a:solidFill>
                  <a:srgbClr val="313539"/>
                </a:solidFill>
                <a:effectLst/>
                <a:latin typeface="Lato" panose="020F0502020204030203" pitchFamily="34" charset="0"/>
              </a:rPr>
              <a:t>Fard</a:t>
            </a:r>
            <a:r>
              <a:rPr lang="en-US" sz="1400" b="1" i="0" dirty="0">
                <a:solidFill>
                  <a:srgbClr val="313539"/>
                </a:solidFill>
                <a:effectLst/>
                <a:latin typeface="Lato" panose="020F0502020204030203" pitchFamily="34" charset="0"/>
              </a:rPr>
              <a:t> Salah</a:t>
            </a:r>
            <a:endParaRPr lang="en-US" sz="1400" dirty="0"/>
          </a:p>
        </p:txBody>
      </p:sp>
      <p:sp>
        <p:nvSpPr>
          <p:cNvPr id="65" name="TextBox 64">
            <a:extLst>
              <a:ext uri="{FF2B5EF4-FFF2-40B4-BE49-F238E27FC236}">
                <a16:creationId xmlns:a16="http://schemas.microsoft.com/office/drawing/2014/main" xmlns="" id="{BCCCFC4F-0614-4034-9115-FF0CBD5E76EC}"/>
              </a:ext>
            </a:extLst>
          </p:cNvPr>
          <p:cNvSpPr txBox="1"/>
          <p:nvPr/>
        </p:nvSpPr>
        <p:spPr>
          <a:xfrm>
            <a:off x="6891669" y="5178557"/>
            <a:ext cx="4657396" cy="307777"/>
          </a:xfrm>
          <a:prstGeom prst="rect">
            <a:avLst/>
          </a:prstGeom>
          <a:noFill/>
        </p:spPr>
        <p:txBody>
          <a:bodyPr wrap="square">
            <a:spAutoFit/>
          </a:bodyPr>
          <a:lstStyle/>
          <a:p>
            <a:r>
              <a:rPr lang="en-US" sz="1400" dirty="0"/>
              <a:t>https://www.muslim-library.com/dl/books/bn5556.pdf</a:t>
            </a:r>
          </a:p>
        </p:txBody>
      </p:sp>
      <p:grpSp>
        <p:nvGrpSpPr>
          <p:cNvPr id="66" name="Group 65" descr="Small circle with number 4 inside  indicating step 4">
            <a:extLst>
              <a:ext uri="{FF2B5EF4-FFF2-40B4-BE49-F238E27FC236}">
                <a16:creationId xmlns:a16="http://schemas.microsoft.com/office/drawing/2014/main" xmlns="" id="{20BD93C4-7876-4D8B-86DE-8EAA5798220D}"/>
              </a:ext>
            </a:extLst>
          </p:cNvPr>
          <p:cNvGrpSpPr/>
          <p:nvPr/>
        </p:nvGrpSpPr>
        <p:grpSpPr bwMode="blackWhite">
          <a:xfrm>
            <a:off x="6290955" y="5095525"/>
            <a:ext cx="558179" cy="409838"/>
            <a:chOff x="6953426" y="711274"/>
            <a:chExt cx="558179" cy="409838"/>
          </a:xfrm>
        </p:grpSpPr>
        <p:sp>
          <p:nvSpPr>
            <p:cNvPr id="67" name="Oval 66" descr="Small circle">
              <a:extLst>
                <a:ext uri="{FF2B5EF4-FFF2-40B4-BE49-F238E27FC236}">
                  <a16:creationId xmlns:a16="http://schemas.microsoft.com/office/drawing/2014/main" xmlns="" id="{021880B3-3DAD-4166-97FB-A184F866A5D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descr="Number 4">
              <a:extLst>
                <a:ext uri="{FF2B5EF4-FFF2-40B4-BE49-F238E27FC236}">
                  <a16:creationId xmlns:a16="http://schemas.microsoft.com/office/drawing/2014/main" xmlns="" id="{D46FD0A0-C66F-4539-A56F-2E1FC90DC2AF}"/>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11</a:t>
              </a:r>
            </a:p>
          </p:txBody>
        </p:sp>
      </p:grpSp>
      <p:sp>
        <p:nvSpPr>
          <p:cNvPr id="69" name="TextBox 68">
            <a:extLst>
              <a:ext uri="{FF2B5EF4-FFF2-40B4-BE49-F238E27FC236}">
                <a16:creationId xmlns:a16="http://schemas.microsoft.com/office/drawing/2014/main" xmlns="" id="{B4609C6B-34CB-427F-98A6-FC3887FD1B81}"/>
              </a:ext>
            </a:extLst>
          </p:cNvPr>
          <p:cNvSpPr txBox="1"/>
          <p:nvPr/>
        </p:nvSpPr>
        <p:spPr>
          <a:xfrm>
            <a:off x="6913751" y="5760060"/>
            <a:ext cx="4186551" cy="307777"/>
          </a:xfrm>
          <a:prstGeom prst="rect">
            <a:avLst/>
          </a:prstGeom>
          <a:noFill/>
        </p:spPr>
        <p:txBody>
          <a:bodyPr wrap="square">
            <a:spAutoFit/>
          </a:bodyPr>
          <a:lstStyle/>
          <a:p>
            <a:r>
              <a:rPr lang="en-US" sz="1400" dirty="0"/>
              <a:t>https://www.namazzamani.net/english/fardh.htm</a:t>
            </a:r>
          </a:p>
        </p:txBody>
      </p:sp>
      <p:grpSp>
        <p:nvGrpSpPr>
          <p:cNvPr id="70" name="Group 69" descr="Small circle with number 4 inside  indicating step 4">
            <a:extLst>
              <a:ext uri="{FF2B5EF4-FFF2-40B4-BE49-F238E27FC236}">
                <a16:creationId xmlns:a16="http://schemas.microsoft.com/office/drawing/2014/main" xmlns="" id="{275FFE4C-D902-4963-A8C0-1CFF302A7354}"/>
              </a:ext>
            </a:extLst>
          </p:cNvPr>
          <p:cNvGrpSpPr/>
          <p:nvPr/>
        </p:nvGrpSpPr>
        <p:grpSpPr bwMode="blackWhite">
          <a:xfrm>
            <a:off x="6348382" y="5743770"/>
            <a:ext cx="558179" cy="409838"/>
            <a:chOff x="6953426" y="711274"/>
            <a:chExt cx="558179" cy="409838"/>
          </a:xfrm>
        </p:grpSpPr>
        <p:sp>
          <p:nvSpPr>
            <p:cNvPr id="71" name="Oval 70" descr="Small circle">
              <a:extLst>
                <a:ext uri="{FF2B5EF4-FFF2-40B4-BE49-F238E27FC236}">
                  <a16:creationId xmlns:a16="http://schemas.microsoft.com/office/drawing/2014/main" xmlns="" id="{A6A3F806-9196-4E6A-A529-1DEC7EE84801}"/>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descr="Number 4">
              <a:extLst>
                <a:ext uri="{FF2B5EF4-FFF2-40B4-BE49-F238E27FC236}">
                  <a16:creationId xmlns:a16="http://schemas.microsoft.com/office/drawing/2014/main" xmlns="" id="{10F85DAF-5D06-48BD-A683-229D46227B02}"/>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12</a:t>
              </a:r>
            </a:p>
          </p:txBody>
        </p:sp>
      </p:grpSp>
      <p:sp>
        <p:nvSpPr>
          <p:cNvPr id="73" name="Title 7">
            <a:extLst>
              <a:ext uri="{FF2B5EF4-FFF2-40B4-BE49-F238E27FC236}">
                <a16:creationId xmlns:a16="http://schemas.microsoft.com/office/drawing/2014/main" xmlns="" id="{D42D1E80-E835-42FB-A06F-DADB794DB24B}"/>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2" name="TextBox 61">
            <a:extLst>
              <a:ext uri="{FF2B5EF4-FFF2-40B4-BE49-F238E27FC236}">
                <a16:creationId xmlns:a16="http://schemas.microsoft.com/office/drawing/2014/main" xmlns="" id="{384F36CF-6169-49DD-BA34-2A20BC55EC79}"/>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3259476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601A475-39ED-4946-B865-FD06991D343E}"/>
              </a:ext>
            </a:extLst>
          </p:cNvPr>
          <p:cNvPicPr>
            <a:picLocks noChangeAspect="1"/>
          </p:cNvPicPr>
          <p:nvPr/>
        </p:nvPicPr>
        <p:blipFill>
          <a:blip r:embed="rId2"/>
          <a:stretch>
            <a:fillRect/>
          </a:stretch>
        </p:blipFill>
        <p:spPr>
          <a:xfrm>
            <a:off x="582776" y="1381328"/>
            <a:ext cx="10429875" cy="5076825"/>
          </a:xfrm>
          <a:prstGeom prst="rect">
            <a:avLst/>
          </a:prstGeom>
        </p:spPr>
      </p:pic>
      <p:sp>
        <p:nvSpPr>
          <p:cNvPr id="5" name="Title 7">
            <a:extLst>
              <a:ext uri="{FF2B5EF4-FFF2-40B4-BE49-F238E27FC236}">
                <a16:creationId xmlns:a16="http://schemas.microsoft.com/office/drawing/2014/main" xmlns="" id="{57D3A3AC-A916-4726-ABE3-E0330EC3F5EE}"/>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xmlns="" id="{407AF03E-DDC6-49CB-BE27-9B6F8A2F2DDA}"/>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242333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8F2C0F-837B-48A7-BED0-1F985B290B63}"/>
              </a:ext>
            </a:extLst>
          </p:cNvPr>
          <p:cNvSpPr>
            <a:spLocks noGrp="1"/>
          </p:cNvSpPr>
          <p:nvPr>
            <p:ph sz="quarter" idx="10"/>
          </p:nvPr>
        </p:nvSpPr>
        <p:spPr>
          <a:xfrm>
            <a:off x="609833" y="1337134"/>
            <a:ext cx="11221096" cy="4880786"/>
          </a:xfrm>
        </p:spPr>
        <p:txBody>
          <a:bodyPr>
            <a:normAutofit/>
          </a:bodyPr>
          <a:lstStyle/>
          <a:p>
            <a:r>
              <a:rPr lang="en-GB" sz="2000" b="1" dirty="0">
                <a:solidFill>
                  <a:srgbClr val="FF0000"/>
                </a:solidFill>
                <a:effectLst/>
                <a:latin typeface="SutonnyMJ" pitchFamily="2" charset="0"/>
                <a:ea typeface="Calibri" panose="020F0502020204030204" pitchFamily="34" charset="0"/>
                <a:cs typeface="SutonnyMJ" pitchFamily="2" charset="0"/>
              </a:rPr>
              <a:t>2- </a:t>
            </a:r>
            <a:r>
              <a:rPr lang="en-GB" sz="2000" b="1" dirty="0" err="1">
                <a:solidFill>
                  <a:srgbClr val="FF0000"/>
                </a:solidFill>
                <a:effectLst/>
                <a:latin typeface="SutonnyMJ" pitchFamily="2" charset="0"/>
                <a:ea typeface="Calibri" panose="020F0502020204030204" pitchFamily="34" charset="0"/>
                <a:cs typeface="SutonnyMJ" pitchFamily="2" charset="0"/>
              </a:rPr>
              <a:t>m~iv</a:t>
            </a:r>
            <a:r>
              <a:rPr lang="en-GB" sz="2000" b="1" dirty="0">
                <a:solidFill>
                  <a:srgbClr val="FF0000"/>
                </a:solidFill>
                <a:effectLst/>
                <a:latin typeface="SutonnyMJ" pitchFamily="2" charset="0"/>
                <a:ea typeface="Calibri" panose="020F0502020204030204" pitchFamily="34" charset="0"/>
                <a:cs typeface="SutonnyMJ" pitchFamily="2" charset="0"/>
              </a:rPr>
              <a:t> </a:t>
            </a:r>
            <a:r>
              <a:rPr lang="en-GB" sz="2000" b="1" dirty="0" err="1">
                <a:solidFill>
                  <a:srgbClr val="FF0000"/>
                </a:solidFill>
                <a:effectLst/>
                <a:latin typeface="SutonnyMJ" pitchFamily="2" charset="0"/>
                <a:ea typeface="Calibri" panose="020F0502020204030204" pitchFamily="34" charset="0"/>
                <a:cs typeface="SutonnyMJ" pitchFamily="2" charset="0"/>
              </a:rPr>
              <a:t>AvjevK¦in</a:t>
            </a:r>
            <a:r>
              <a:rPr lang="en-GB" sz="2000" b="1" dirty="0">
                <a:solidFill>
                  <a:srgbClr val="000000"/>
                </a:solidFill>
                <a:effectLst/>
                <a:latin typeface="SutonnyMJ" pitchFamily="2" charset="0"/>
                <a:ea typeface="Calibri" panose="020F0502020204030204" pitchFamily="34" charset="0"/>
                <a:cs typeface="SutonnyMJ" pitchFamily="2" charset="0"/>
              </a:rPr>
              <a:t>&amp; </a:t>
            </a:r>
            <a:r>
              <a:rPr lang="en-GB" sz="2000" b="1" dirty="0">
                <a:solidFill>
                  <a:srgbClr val="FF0000"/>
                </a:solidFill>
                <a:effectLst/>
                <a:latin typeface="SutonnyMJ" pitchFamily="2" charset="0"/>
                <a:ea typeface="Calibri" panose="020F0502020204030204" pitchFamily="34" charset="0"/>
                <a:cs typeface="SutonnyMJ" pitchFamily="2" charset="0"/>
              </a:rPr>
              <a:t>: </a:t>
            </a:r>
            <a:r>
              <a:rPr lang="en-US" sz="2000" b="1" dirty="0">
                <a:solidFill>
                  <a:srgbClr val="FF0000"/>
                </a:solidFill>
                <a:effectLst/>
                <a:latin typeface="SutonnyMJ" pitchFamily="2" charset="0"/>
                <a:ea typeface="Calibri" panose="020F0502020204030204" pitchFamily="34" charset="0"/>
                <a:cs typeface="SutonnyMJ" pitchFamily="2" charset="0"/>
              </a:rPr>
              <a:t>121</a:t>
            </a:r>
            <a:endParaRPr lang="en-US" sz="2000" dirty="0">
              <a:solidFill>
                <a:srgbClr val="000000"/>
              </a:solidFill>
              <a:effectLst/>
              <a:latin typeface="SutonnyMJ" pitchFamily="2" charset="0"/>
              <a:ea typeface="Calibri" panose="020F0502020204030204" pitchFamily="34" charset="0"/>
              <a:cs typeface="SutonnyMJ" pitchFamily="2" charset="0"/>
            </a:endParaRPr>
          </a:p>
          <a:p>
            <a:pPr marL="285750" marR="0" indent="-285750" algn="just">
              <a:spcBef>
                <a:spcPts val="0"/>
              </a:spcBef>
              <a:spcAft>
                <a:spcPts val="0"/>
              </a:spcAft>
              <a:tabLst>
                <a:tab pos="171450" algn="l"/>
              </a:tabLst>
            </a:pPr>
            <a:r>
              <a:rPr lang="en-GB" sz="2400" dirty="0">
                <a:solidFill>
                  <a:srgbClr val="000000"/>
                </a:solidFill>
                <a:effectLst/>
                <a:latin typeface="SutonnyMJ" pitchFamily="2" charset="0"/>
                <a:ea typeface="Calibri" panose="020F0502020204030204" pitchFamily="34" charset="0"/>
                <a:cs typeface="SutonnyMJ" pitchFamily="2" charset="0"/>
              </a:rPr>
              <a:t>121. </a:t>
            </a:r>
            <a:r>
              <a:rPr lang="en-GB" sz="2400" dirty="0" err="1">
                <a:solidFill>
                  <a:srgbClr val="000000"/>
                </a:solidFill>
                <a:effectLst/>
                <a:latin typeface="SutonnyMJ" pitchFamily="2" charset="0"/>
                <a:ea typeface="Calibri" panose="020F0502020204030204" pitchFamily="34" charset="0"/>
                <a:cs typeface="SutonnyMJ" pitchFamily="2" charset="0"/>
              </a:rPr>
              <a:t>hvnvw`M‡K</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Avgiv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wKZve</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w`qvwQ</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Zvnv</a:t>
            </a:r>
            <a:r>
              <a:rPr lang="en-GB" sz="2400" dirty="0">
                <a:solidFill>
                  <a:srgbClr val="000000"/>
                </a:solidFill>
                <a:effectLst/>
                <a:latin typeface="SutonnyMJ" pitchFamily="2" charset="0"/>
                <a:ea typeface="Calibri" panose="020F0502020204030204" pitchFamily="34" charset="0"/>
                <a:cs typeface="SutonnyMJ" pitchFamily="2" charset="0"/>
              </a:rPr>
              <a:t>‡`</a:t>
            </a:r>
            <a:r>
              <a:rPr lang="en-GB" sz="2400" dirty="0" err="1">
                <a:solidFill>
                  <a:srgbClr val="000000"/>
                </a:solidFill>
                <a:effectLst/>
                <a:latin typeface="SutonnyMJ" pitchFamily="2" charset="0"/>
                <a:ea typeface="Calibri" panose="020F0502020204030204" pitchFamily="34" charset="0"/>
                <a:cs typeface="SutonnyMJ" pitchFamily="2" charset="0"/>
              </a:rPr>
              <a:t>i</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g‡a</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hvnviv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wZjvIqv‡Zi</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nK</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Av`vq</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Kwiqv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Bnv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wZjvIqvZ</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K‡i</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FF0000"/>
                </a:solidFill>
                <a:effectLst/>
                <a:latin typeface="SutonnyMJ" pitchFamily="2" charset="0"/>
                <a:ea typeface="Calibri" panose="020F0502020204030204" pitchFamily="34" charset="0"/>
                <a:cs typeface="SutonnyMJ" pitchFamily="2" charset="0"/>
              </a:rPr>
              <a:t>Dn</a:t>
            </a:r>
            <a:r>
              <a:rPr lang="en-GB" sz="2400" dirty="0" err="1">
                <a:solidFill>
                  <a:srgbClr val="000000"/>
                </a:solidFill>
                <a:effectLst/>
                <a:latin typeface="SutonnyMJ" pitchFamily="2" charset="0"/>
                <a:ea typeface="Calibri" panose="020F0502020204030204" pitchFamily="34" charset="0"/>
                <a:cs typeface="SutonnyMJ" pitchFamily="2" charset="0"/>
              </a:rPr>
              <a:t>vivB</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Bnv‡Z</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Cgvb</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iv‡L</a:t>
            </a:r>
            <a:r>
              <a:rPr lang="en-GB" sz="2400" dirty="0">
                <a:solidFill>
                  <a:srgbClr val="000000"/>
                </a:solidFill>
                <a:effectLst/>
                <a:latin typeface="SutonnyMJ" pitchFamily="2" charset="0"/>
                <a:ea typeface="Calibri" panose="020F0502020204030204" pitchFamily="34" charset="0"/>
                <a:cs typeface="SutonnyMJ" pitchFamily="2" charset="0"/>
              </a:rPr>
              <a:t> ; </a:t>
            </a:r>
            <a:r>
              <a:rPr lang="en-GB" sz="2400" dirty="0" err="1">
                <a:solidFill>
                  <a:srgbClr val="000000"/>
                </a:solidFill>
                <a:effectLst/>
                <a:latin typeface="SutonnyMJ" pitchFamily="2" charset="0"/>
                <a:ea typeface="Calibri" panose="020F0502020204030204" pitchFamily="34" charset="0"/>
                <a:cs typeface="SutonnyMJ" pitchFamily="2" charset="0"/>
              </a:rPr>
              <a:t>Avi</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hvnviv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Bnv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Agvb</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K‡i</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nK</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Av`vq</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Kwiqv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wZjvIqvZ</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K‡i</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bv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Z‡e</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Zv</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DnvivB</a:t>
            </a:r>
            <a:r>
              <a:rPr lang="en-GB" sz="2400" dirty="0">
                <a:solidFill>
                  <a:srgbClr val="000000"/>
                </a:solidFill>
                <a:effectLst/>
                <a:latin typeface="SutonnyMJ" pitchFamily="2" charset="0"/>
                <a:ea typeface="Calibri" panose="020F0502020204030204" pitchFamily="34" charset="0"/>
                <a:cs typeface="SutonnyMJ" pitchFamily="2" charset="0"/>
              </a:rPr>
              <a:t> ¶</a:t>
            </a:r>
            <a:r>
              <a:rPr lang="en-GB" sz="2400" dirty="0" err="1">
                <a:solidFill>
                  <a:srgbClr val="000000"/>
                </a:solidFill>
                <a:effectLst/>
                <a:latin typeface="SutonnyMJ" pitchFamily="2" charset="0"/>
                <a:ea typeface="Calibri" panose="020F0502020204030204" pitchFamily="34" charset="0"/>
                <a:cs typeface="SutonnyMJ" pitchFamily="2" charset="0"/>
              </a:rPr>
              <a:t>wZMÖ¯Í</a:t>
            </a:r>
            <a:r>
              <a:rPr lang="en-GB" sz="2400" dirty="0">
                <a:solidFill>
                  <a:srgbClr val="000000"/>
                </a:solidFill>
                <a:effectLst/>
                <a:latin typeface="SutonnyMJ" pitchFamily="2" charset="0"/>
                <a:ea typeface="Calibri" panose="020F0502020204030204" pitchFamily="34" charset="0"/>
                <a:cs typeface="SutonnyMJ" pitchFamily="2" charset="0"/>
              </a:rPr>
              <a:t>|</a:t>
            </a:r>
            <a:r>
              <a:rPr lang="en-US" sz="2400" dirty="0">
                <a:effectLst/>
                <a:latin typeface="SutonnyMJ" pitchFamily="2" charset="0"/>
                <a:cs typeface="SutonnyMJ" pitchFamily="2" charset="0"/>
              </a:rPr>
              <a:t> </a:t>
            </a:r>
          </a:p>
          <a:p>
            <a:pPr marL="285750" marR="0" indent="-285750" algn="just">
              <a:spcBef>
                <a:spcPts val="0"/>
              </a:spcBef>
              <a:spcAft>
                <a:spcPts val="0"/>
              </a:spcAft>
              <a:tabLst>
                <a:tab pos="171450" algn="l"/>
              </a:tabLst>
            </a:pPr>
            <a:r>
              <a:rPr lang="en-US" sz="2400" dirty="0">
                <a:solidFill>
                  <a:srgbClr val="000000"/>
                </a:solidFill>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KziAvb</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wZjvIqv‡Zi</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nK</a:t>
            </a:r>
            <a:r>
              <a:rPr lang="en-US" sz="2400" dirty="0">
                <a:solidFill>
                  <a:srgbClr val="00B0F0"/>
                </a:solidFill>
                <a:effectLst/>
                <a:latin typeface="SutonnyMJ" pitchFamily="2" charset="0"/>
                <a:ea typeface="Calibri" panose="020F0502020204030204" pitchFamily="34" charset="0"/>
                <a:cs typeface="SutonnyMJ" pitchFamily="2" charset="0"/>
              </a:rPr>
              <a:t>¡ mg~‡</a:t>
            </a:r>
            <a:r>
              <a:rPr lang="en-US" sz="2400" dirty="0" err="1">
                <a:solidFill>
                  <a:srgbClr val="00B0F0"/>
                </a:solidFill>
                <a:effectLst/>
                <a:latin typeface="SutonnyMJ" pitchFamily="2" charset="0"/>
                <a:ea typeface="Calibri" panose="020F0502020204030204" pitchFamily="34" charset="0"/>
                <a:cs typeface="SutonnyMJ" pitchFamily="2" charset="0"/>
              </a:rPr>
              <a:t>ni</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cªavb</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cuvPwU</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nBj</a:t>
            </a:r>
            <a:r>
              <a:rPr lang="en-US" sz="2400" dirty="0">
                <a:solidFill>
                  <a:srgbClr val="00B0F0"/>
                </a:solidFill>
                <a:effectLst/>
                <a:latin typeface="SutonnyMJ" pitchFamily="2" charset="0"/>
                <a:ea typeface="Calibri" panose="020F0502020204030204" pitchFamily="34" charset="0"/>
                <a:cs typeface="SutonnyMJ" pitchFamily="2" charset="0"/>
              </a:rPr>
              <a:t> (1) </a:t>
            </a:r>
            <a:r>
              <a:rPr lang="en-US" sz="2400" dirty="0" err="1">
                <a:solidFill>
                  <a:srgbClr val="00B0F0"/>
                </a:solidFill>
                <a:effectLst/>
                <a:latin typeface="SutonnyMJ" pitchFamily="2" charset="0"/>
                <a:ea typeface="Calibri" panose="020F0502020204030204" pitchFamily="34" charset="0"/>
                <a:cs typeface="SutonnyMJ" pitchFamily="2" charset="0"/>
              </a:rPr>
              <a:t>ï×fv‡e</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cvV</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Kiv</a:t>
            </a:r>
            <a:r>
              <a:rPr lang="en-US" sz="2400" dirty="0">
                <a:solidFill>
                  <a:srgbClr val="00B0F0"/>
                </a:solidFill>
                <a:effectLst/>
                <a:latin typeface="SutonnyMJ" pitchFamily="2" charset="0"/>
                <a:ea typeface="Calibri" panose="020F0502020204030204" pitchFamily="34" charset="0"/>
                <a:cs typeface="SutonnyMJ" pitchFamily="2" charset="0"/>
              </a:rPr>
              <a:t>, (2) A_© </a:t>
            </a:r>
            <a:r>
              <a:rPr lang="en-US" sz="2400" dirty="0" err="1">
                <a:solidFill>
                  <a:srgbClr val="00B0F0"/>
                </a:solidFill>
                <a:effectLst/>
                <a:latin typeface="SutonnyMJ" pitchFamily="2" charset="0"/>
                <a:ea typeface="Calibri" panose="020F0502020204030204" pitchFamily="34" charset="0"/>
                <a:cs typeface="SutonnyMJ" pitchFamily="2" charset="0"/>
              </a:rPr>
              <a:t>eySv</a:t>
            </a:r>
            <a:r>
              <a:rPr lang="en-US" sz="2400" dirty="0">
                <a:solidFill>
                  <a:srgbClr val="00B0F0"/>
                </a:solidFill>
                <a:effectLst/>
                <a:latin typeface="SutonnyMJ" pitchFamily="2" charset="0"/>
                <a:ea typeface="Calibri" panose="020F0502020204030204" pitchFamily="34" charset="0"/>
                <a:cs typeface="SutonnyMJ" pitchFamily="2" charset="0"/>
              </a:rPr>
              <a:t>, (3) †</a:t>
            </a:r>
            <a:r>
              <a:rPr lang="en-US" sz="2400" dirty="0" err="1">
                <a:solidFill>
                  <a:srgbClr val="00B0F0"/>
                </a:solidFill>
                <a:effectLst/>
                <a:latin typeface="SutonnyMJ" pitchFamily="2" charset="0"/>
                <a:ea typeface="Calibri" panose="020F0502020204030204" pitchFamily="34" charset="0"/>
                <a:cs typeface="SutonnyMJ" pitchFamily="2" charset="0"/>
              </a:rPr>
              <a:t>ekx</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ekx</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cvV</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Kiv</a:t>
            </a:r>
            <a:r>
              <a:rPr lang="en-US" sz="2400" dirty="0">
                <a:solidFill>
                  <a:srgbClr val="00B0F0"/>
                </a:solidFill>
                <a:effectLst/>
                <a:latin typeface="SutonnyMJ" pitchFamily="2" charset="0"/>
                <a:ea typeface="Calibri" panose="020F0502020204030204" pitchFamily="34" charset="0"/>
                <a:cs typeface="SutonnyMJ" pitchFamily="2" charset="0"/>
              </a:rPr>
              <a:t>, (4) </a:t>
            </a:r>
            <a:r>
              <a:rPr lang="en-US" sz="2400" dirty="0" err="1">
                <a:solidFill>
                  <a:srgbClr val="00B0F0"/>
                </a:solidFill>
                <a:effectLst/>
                <a:latin typeface="SutonnyMJ" pitchFamily="2" charset="0"/>
                <a:ea typeface="Calibri" panose="020F0502020204030204" pitchFamily="34" charset="0"/>
                <a:cs typeface="SutonnyMJ" pitchFamily="2" charset="0"/>
              </a:rPr>
              <a:t>wb</a:t>
            </a:r>
            <a:r>
              <a:rPr lang="en-US" sz="2400" dirty="0">
                <a:solidFill>
                  <a:srgbClr val="00B0F0"/>
                </a:solidFill>
                <a:effectLst/>
                <a:latin typeface="SutonnyMJ" pitchFamily="2" charset="0"/>
                <a:ea typeface="Calibri" panose="020F0502020204030204" pitchFamily="34" charset="0"/>
                <a:cs typeface="SutonnyMJ" pitchFamily="2" charset="0"/>
              </a:rPr>
              <a:t>‡`©</a:t>
            </a:r>
            <a:r>
              <a:rPr lang="en-US" sz="2400" dirty="0" err="1">
                <a:solidFill>
                  <a:srgbClr val="00B0F0"/>
                </a:solidFill>
                <a:effectLst/>
                <a:latin typeface="SutonnyMJ" pitchFamily="2" charset="0"/>
                <a:ea typeface="Calibri" panose="020F0502020204030204" pitchFamily="34" charset="0"/>
                <a:cs typeface="SutonnyMJ" pitchFamily="2" charset="0"/>
              </a:rPr>
              <a:t>kgZ</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AvÕgj</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Kiv</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Ges</a:t>
            </a:r>
            <a:r>
              <a:rPr lang="en-US" sz="2400" dirty="0">
                <a:solidFill>
                  <a:srgbClr val="00B0F0"/>
                </a:solidFill>
                <a:effectLst/>
                <a:latin typeface="SutonnyMJ" pitchFamily="2" charset="0"/>
                <a:ea typeface="Calibri" panose="020F0502020204030204" pitchFamily="34" charset="0"/>
                <a:cs typeface="SutonnyMJ" pitchFamily="2" charset="0"/>
              </a:rPr>
              <a:t> (5) </a:t>
            </a:r>
            <a:r>
              <a:rPr lang="en-US" sz="2400" dirty="0" err="1">
                <a:solidFill>
                  <a:srgbClr val="00B0F0"/>
                </a:solidFill>
                <a:effectLst/>
                <a:latin typeface="SutonnyMJ" pitchFamily="2" charset="0"/>
                <a:ea typeface="Calibri" panose="020F0502020204030204" pitchFamily="34" charset="0"/>
                <a:cs typeface="SutonnyMJ" pitchFamily="2" charset="0"/>
              </a:rPr>
              <a:t>Ac‡ii</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wbKU</a:t>
            </a:r>
            <a:r>
              <a:rPr lang="en-US" sz="2400" dirty="0">
                <a:solidFill>
                  <a:srgbClr val="00B0F0"/>
                </a:solidFill>
                <a:effectLst/>
                <a:latin typeface="SutonnyMJ" pitchFamily="2" charset="0"/>
                <a:ea typeface="Calibri" panose="020F0502020204030204" pitchFamily="34" charset="0"/>
                <a:cs typeface="SutonnyMJ" pitchFamily="2" charset="0"/>
              </a:rPr>
              <a:t> †</a:t>
            </a:r>
            <a:r>
              <a:rPr lang="en-US" sz="2400" dirty="0" err="1">
                <a:solidFill>
                  <a:srgbClr val="00B0F0"/>
                </a:solidFill>
                <a:effectLst/>
                <a:latin typeface="SutonnyMJ" pitchFamily="2" charset="0"/>
                <a:ea typeface="Calibri" panose="020F0502020204030204" pitchFamily="34" charset="0"/>
                <a:cs typeface="SutonnyMJ" pitchFamily="2" charset="0"/>
              </a:rPr>
              <a:t>cŠuQvb</a:t>
            </a:r>
            <a:r>
              <a:rPr lang="en-US" sz="2400" dirty="0">
                <a:solidFill>
                  <a:srgbClr val="00B0F0"/>
                </a:solidFill>
                <a:effectLst/>
                <a:latin typeface="SutonnyMJ" pitchFamily="2" charset="0"/>
                <a:ea typeface="Calibri" panose="020F0502020204030204" pitchFamily="34" charset="0"/>
                <a:cs typeface="SutonnyMJ" pitchFamily="2" charset="0"/>
              </a:rPr>
              <a:t>|</a:t>
            </a:r>
          </a:p>
          <a:p>
            <a:pPr marL="285750" marR="0" indent="-285750" algn="just">
              <a:spcBef>
                <a:spcPts val="0"/>
              </a:spcBef>
              <a:spcAft>
                <a:spcPts val="0"/>
              </a:spcAft>
              <a:tabLst>
                <a:tab pos="171450" algn="l"/>
              </a:tabLst>
            </a:pPr>
            <a:r>
              <a:rPr lang="en-US" sz="2400" dirty="0">
                <a:solidFill>
                  <a:srgbClr val="000000"/>
                </a:solidFill>
                <a:effectLst/>
                <a:latin typeface="SutonnyMJ" pitchFamily="2" charset="0"/>
                <a:ea typeface="Calibri" panose="020F0502020204030204" pitchFamily="34" charset="0"/>
                <a:cs typeface="SutonnyMJ" pitchFamily="2" charset="0"/>
              </a:rPr>
              <a:t> </a:t>
            </a:r>
          </a:p>
          <a:p>
            <a:pPr marL="285750" marR="0" indent="-285750" algn="just">
              <a:lnSpc>
                <a:spcPts val="1300"/>
              </a:lnSpc>
              <a:spcBef>
                <a:spcPts val="0"/>
              </a:spcBef>
              <a:spcAft>
                <a:spcPts val="0"/>
              </a:spcAft>
              <a:tabLst>
                <a:tab pos="171450" algn="l"/>
              </a:tabLst>
            </a:pPr>
            <a:endParaRPr lang="en-US" sz="1800" dirty="0">
              <a:solidFill>
                <a:srgbClr val="000000"/>
              </a:solidFill>
              <a:effectLst/>
              <a:latin typeface="SutonnyMJ" pitchFamily="2" charset="0"/>
              <a:ea typeface="Calibri" panose="020F0502020204030204" pitchFamily="34" charset="0"/>
              <a:cs typeface="SutonnyMJ" pitchFamily="2" charset="0"/>
            </a:endParaRPr>
          </a:p>
        </p:txBody>
      </p:sp>
      <p:sp>
        <p:nvSpPr>
          <p:cNvPr id="4" name="Title 7">
            <a:extLst>
              <a:ext uri="{FF2B5EF4-FFF2-40B4-BE49-F238E27FC236}">
                <a16:creationId xmlns:a16="http://schemas.microsoft.com/office/drawing/2014/main" xmlns="" id="{B3C2283C-EDA4-42F5-9657-4ACD666A1D0F}"/>
              </a:ext>
            </a:extLst>
          </p:cNvPr>
          <p:cNvSpPr>
            <a:spLocks noGrp="1"/>
          </p:cNvSpPr>
          <p:nvPr>
            <p:ph type="title"/>
          </p:nvPr>
        </p:nvSpPr>
        <p:spPr>
          <a:xfrm>
            <a:off x="764579" y="400827"/>
            <a:ext cx="10359410" cy="770084"/>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1026296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A1D632-6A3C-4DFF-A6DE-6884702F67E7}"/>
              </a:ext>
            </a:extLst>
          </p:cNvPr>
          <p:cNvSpPr>
            <a:spLocks noGrp="1"/>
          </p:cNvSpPr>
          <p:nvPr>
            <p:ph sz="quarter" idx="10"/>
          </p:nvPr>
        </p:nvSpPr>
        <p:spPr>
          <a:xfrm>
            <a:off x="569842" y="1338469"/>
            <a:ext cx="11317357" cy="5519531"/>
          </a:xfrm>
        </p:spPr>
        <p:txBody>
          <a:bodyPr>
            <a:normAutofit/>
          </a:bodyPr>
          <a:lstStyle/>
          <a:p>
            <a:r>
              <a:rPr lang="en-US" sz="2000" dirty="0">
                <a:solidFill>
                  <a:srgbClr val="D24726"/>
                </a:solidFill>
              </a:rPr>
              <a:t>		</a:t>
            </a:r>
            <a:r>
              <a:rPr lang="en-US" sz="2000" dirty="0" err="1">
                <a:solidFill>
                  <a:srgbClr val="D24726"/>
                </a:solidFill>
              </a:rPr>
              <a:t>Dua</a:t>
            </a:r>
            <a:r>
              <a:rPr lang="en-US" sz="2000" dirty="0">
                <a:solidFill>
                  <a:srgbClr val="D24726"/>
                </a:solidFill>
              </a:rPr>
              <a:t> </a:t>
            </a:r>
            <a:r>
              <a:rPr lang="en-US" sz="2000" dirty="0" err="1">
                <a:solidFill>
                  <a:srgbClr val="D24726"/>
                </a:solidFill>
              </a:rPr>
              <a:t>qunoot</a:t>
            </a:r>
            <a:r>
              <a:rPr lang="en-US" sz="2000" dirty="0">
                <a:solidFill>
                  <a:srgbClr val="D24726"/>
                </a:solidFill>
              </a:rPr>
              <a:t> word by word</a:t>
            </a:r>
          </a:p>
        </p:txBody>
      </p:sp>
      <p:pic>
        <p:nvPicPr>
          <p:cNvPr id="5" name="Picture 4">
            <a:extLst>
              <a:ext uri="{FF2B5EF4-FFF2-40B4-BE49-F238E27FC236}">
                <a16:creationId xmlns:a16="http://schemas.microsoft.com/office/drawing/2014/main" xmlns="" id="{E513BB45-7B34-4E2A-AB7E-4FEB3881AD6F}"/>
              </a:ext>
            </a:extLst>
          </p:cNvPr>
          <p:cNvPicPr>
            <a:picLocks noChangeAspect="1"/>
          </p:cNvPicPr>
          <p:nvPr/>
        </p:nvPicPr>
        <p:blipFill>
          <a:blip r:embed="rId2"/>
          <a:stretch>
            <a:fillRect/>
          </a:stretch>
        </p:blipFill>
        <p:spPr>
          <a:xfrm>
            <a:off x="1285462" y="1804099"/>
            <a:ext cx="4217790" cy="4663405"/>
          </a:xfrm>
          <a:prstGeom prst="rect">
            <a:avLst/>
          </a:prstGeom>
        </p:spPr>
      </p:pic>
      <p:pic>
        <p:nvPicPr>
          <p:cNvPr id="7" name="Picture 6">
            <a:extLst>
              <a:ext uri="{FF2B5EF4-FFF2-40B4-BE49-F238E27FC236}">
                <a16:creationId xmlns:a16="http://schemas.microsoft.com/office/drawing/2014/main" xmlns="" id="{33A10E6C-936E-454C-9922-F033D6F8920F}"/>
              </a:ext>
            </a:extLst>
          </p:cNvPr>
          <p:cNvPicPr>
            <a:picLocks noChangeAspect="1"/>
          </p:cNvPicPr>
          <p:nvPr/>
        </p:nvPicPr>
        <p:blipFill>
          <a:blip r:embed="rId3"/>
          <a:stretch>
            <a:fillRect/>
          </a:stretch>
        </p:blipFill>
        <p:spPr>
          <a:xfrm>
            <a:off x="5635936" y="1804099"/>
            <a:ext cx="4255855" cy="4703383"/>
          </a:xfrm>
          <a:prstGeom prst="rect">
            <a:avLst/>
          </a:prstGeom>
        </p:spPr>
      </p:pic>
      <p:sp>
        <p:nvSpPr>
          <p:cNvPr id="9" name="Title 7">
            <a:extLst>
              <a:ext uri="{FF2B5EF4-FFF2-40B4-BE49-F238E27FC236}">
                <a16:creationId xmlns:a16="http://schemas.microsoft.com/office/drawing/2014/main" xmlns="" id="{416F6153-7B83-467A-9D61-F8984FF85297}"/>
              </a:ext>
            </a:extLst>
          </p:cNvPr>
          <p:cNvSpPr>
            <a:spLocks noGrp="1"/>
          </p:cNvSpPr>
          <p:nvPr>
            <p:ph type="title"/>
          </p:nvPr>
        </p:nvSpPr>
        <p:spPr>
          <a:xfrm>
            <a:off x="569843" y="38047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xmlns="" id="{8EEA4A2E-6657-4E2D-9B80-C87639B9285B}"/>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4287177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6D04B6-E9AD-4A86-8398-59665E567698}"/>
              </a:ext>
            </a:extLst>
          </p:cNvPr>
          <p:cNvSpPr>
            <a:spLocks noGrp="1"/>
          </p:cNvSpPr>
          <p:nvPr>
            <p:ph sz="quarter" idx="10"/>
          </p:nvPr>
        </p:nvSpPr>
        <p:spPr>
          <a:xfrm>
            <a:off x="159026" y="1272209"/>
            <a:ext cx="11860696" cy="5393634"/>
          </a:xfrm>
        </p:spPr>
        <p:txBody>
          <a:bodyPr/>
          <a:lstStyle/>
          <a:p>
            <a:r>
              <a:rPr lang="en-US" sz="1800" dirty="0">
                <a:solidFill>
                  <a:srgbClr val="D24726"/>
                </a:solidFill>
              </a:rPr>
              <a:t>          </a:t>
            </a:r>
            <a:r>
              <a:rPr lang="en-US" sz="1800" dirty="0" err="1">
                <a:solidFill>
                  <a:srgbClr val="D24726"/>
                </a:solidFill>
              </a:rPr>
              <a:t>Dua</a:t>
            </a:r>
            <a:r>
              <a:rPr lang="en-US" sz="1800" dirty="0">
                <a:solidFill>
                  <a:srgbClr val="D24726"/>
                </a:solidFill>
              </a:rPr>
              <a:t> </a:t>
            </a:r>
            <a:r>
              <a:rPr lang="en-US" sz="1800" dirty="0" err="1">
                <a:solidFill>
                  <a:srgbClr val="D24726"/>
                </a:solidFill>
              </a:rPr>
              <a:t>qunoot</a:t>
            </a:r>
            <a:r>
              <a:rPr lang="en-US" sz="1800" dirty="0">
                <a:solidFill>
                  <a:srgbClr val="D24726"/>
                </a:solidFill>
              </a:rPr>
              <a:t> word by word</a:t>
            </a:r>
          </a:p>
          <a:p>
            <a:endParaRPr lang="en-US" dirty="0"/>
          </a:p>
        </p:txBody>
      </p:sp>
      <p:pic>
        <p:nvPicPr>
          <p:cNvPr id="7" name="Picture 6">
            <a:extLst>
              <a:ext uri="{FF2B5EF4-FFF2-40B4-BE49-F238E27FC236}">
                <a16:creationId xmlns:a16="http://schemas.microsoft.com/office/drawing/2014/main" xmlns="" id="{8B34DA89-F566-4BEC-A95B-A39F9FF74027}"/>
              </a:ext>
            </a:extLst>
          </p:cNvPr>
          <p:cNvPicPr>
            <a:picLocks noChangeAspect="1"/>
          </p:cNvPicPr>
          <p:nvPr/>
        </p:nvPicPr>
        <p:blipFill>
          <a:blip r:embed="rId2"/>
          <a:stretch>
            <a:fillRect/>
          </a:stretch>
        </p:blipFill>
        <p:spPr>
          <a:xfrm>
            <a:off x="331226" y="1828801"/>
            <a:ext cx="6089450" cy="4467710"/>
          </a:xfrm>
          <a:prstGeom prst="rect">
            <a:avLst/>
          </a:prstGeom>
        </p:spPr>
      </p:pic>
      <p:sp>
        <p:nvSpPr>
          <p:cNvPr id="8" name="Title 7">
            <a:extLst>
              <a:ext uri="{FF2B5EF4-FFF2-40B4-BE49-F238E27FC236}">
                <a16:creationId xmlns:a16="http://schemas.microsoft.com/office/drawing/2014/main" xmlns="" id="{1E099EFE-0E16-44FE-A3CB-28FEDF903A9F}"/>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pic>
        <p:nvPicPr>
          <p:cNvPr id="6146" name="Picture 2">
            <a:extLst>
              <a:ext uri="{FF2B5EF4-FFF2-40B4-BE49-F238E27FC236}">
                <a16:creationId xmlns:a16="http://schemas.microsoft.com/office/drawing/2014/main" xmlns="" id="{8EB1D5EB-5CB6-4A19-8541-82E63DBB04E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0676" y="1272209"/>
            <a:ext cx="5424321" cy="517121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9FF9A83A-0DBE-4133-90CB-C24FE633074E}"/>
              </a:ext>
            </a:extLst>
          </p:cNvPr>
          <p:cNvSpPr txBox="1"/>
          <p:nvPr/>
        </p:nvSpPr>
        <p:spPr>
          <a:xfrm>
            <a:off x="2246243" y="6515660"/>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2166328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748,154 Flowers Photos - Free &amp; Royalty-Free Stock Photos from Dreamstime">
            <a:extLst>
              <a:ext uri="{FF2B5EF4-FFF2-40B4-BE49-F238E27FC236}">
                <a16:creationId xmlns:a16="http://schemas.microsoft.com/office/drawing/2014/main" xmlns="" id="{1BE94512-68BA-4E1C-A030-BCF2250B82F2}"/>
              </a:ext>
            </a:extLst>
          </p:cNvPr>
          <p:cNvPicPr>
            <a:picLocks noGrp="1" noChangeAspect="1" noChangeArrowheads="1"/>
          </p:cNvPicPr>
          <p:nvPr>
            <p:ph sz="quarter" idx="10"/>
          </p:nvPr>
        </p:nvPicPr>
        <p:blipFill>
          <a:blip r:embed="rId2">
            <a:extLst>
              <a:ext uri="{28A0092B-C50C-407E-A947-70E740481C1C}">
                <a14:useLocalDpi xmlns:a14="http://schemas.microsoft.com/office/drawing/2010/main" xmlns="" val="0"/>
              </a:ext>
            </a:extLst>
          </a:blip>
          <a:srcRect/>
          <a:stretch>
            <a:fillRect/>
          </a:stretch>
        </p:blipFill>
        <p:spPr bwMode="auto">
          <a:xfrm>
            <a:off x="631790" y="1360005"/>
            <a:ext cx="5583480" cy="26023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300,000+ Beautiful Pictures of Flowers in HD">
            <a:extLst>
              <a:ext uri="{FF2B5EF4-FFF2-40B4-BE49-F238E27FC236}">
                <a16:creationId xmlns:a16="http://schemas.microsoft.com/office/drawing/2014/main" xmlns="" id="{E9A56DFC-8123-476F-B63A-79139D4A8F0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9582" y="1360005"/>
            <a:ext cx="5130628" cy="26023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2,479,871 Beautiful Scenery Photos - Free &amp; Royalty-Free Stock Photos from  Dreamstime">
            <a:extLst>
              <a:ext uri="{FF2B5EF4-FFF2-40B4-BE49-F238E27FC236}">
                <a16:creationId xmlns:a16="http://schemas.microsoft.com/office/drawing/2014/main" xmlns="" id="{43BBB083-7748-4FE0-AE9D-C0D4878A302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8294" y="4061793"/>
            <a:ext cx="5530471" cy="2478155"/>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Real Beautiful Scenery Picture - sinhala21.blogspot.com">
            <a:extLst>
              <a:ext uri="{FF2B5EF4-FFF2-40B4-BE49-F238E27FC236}">
                <a16:creationId xmlns:a16="http://schemas.microsoft.com/office/drawing/2014/main" xmlns="" id="{EB9F0D07-1153-4BE1-8BA0-58931F1F35F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29582" y="4061792"/>
            <a:ext cx="5245583" cy="247815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7">
            <a:extLst>
              <a:ext uri="{FF2B5EF4-FFF2-40B4-BE49-F238E27FC236}">
                <a16:creationId xmlns:a16="http://schemas.microsoft.com/office/drawing/2014/main" xmlns="" id="{B1F93711-E1BE-4A93-A132-8AF1CD28397A}"/>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F4D814A4-8AFC-44BE-BA75-8A9ED77FAC93}"/>
              </a:ext>
            </a:extLst>
          </p:cNvPr>
          <p:cNvSpPr txBox="1"/>
          <p:nvPr/>
        </p:nvSpPr>
        <p:spPr>
          <a:xfrm>
            <a:off x="4048539" y="6539947"/>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126373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500+ Beautiful Scenery Pictures | Download Free Images on Unsplash">
            <a:extLst>
              <a:ext uri="{FF2B5EF4-FFF2-40B4-BE49-F238E27FC236}">
                <a16:creationId xmlns:a16="http://schemas.microsoft.com/office/drawing/2014/main" xmlns="" id="{A0F73CC3-6A9E-44D9-B470-DC7D3340A98C}"/>
              </a:ext>
            </a:extLst>
          </p:cNvPr>
          <p:cNvPicPr>
            <a:picLocks noGrp="1" noChangeAspect="1" noChangeArrowheads="1"/>
          </p:cNvPicPr>
          <p:nvPr>
            <p:ph sz="quarter" idx="10"/>
          </p:nvPr>
        </p:nvPicPr>
        <p:blipFill>
          <a:blip r:embed="rId2">
            <a:extLst>
              <a:ext uri="{28A0092B-C50C-407E-A947-70E740481C1C}">
                <a14:useLocalDpi xmlns:a14="http://schemas.microsoft.com/office/drawing/2010/main" xmlns="" val="0"/>
              </a:ext>
            </a:extLst>
          </a:blip>
          <a:srcRect/>
          <a:stretch>
            <a:fillRect/>
          </a:stretch>
        </p:blipFill>
        <p:spPr bwMode="auto">
          <a:xfrm>
            <a:off x="1022925" y="1326513"/>
            <a:ext cx="4774372" cy="264914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10 Beautiful Places on Earth that are Real - YourAmazingPlaces.com">
            <a:extLst>
              <a:ext uri="{FF2B5EF4-FFF2-40B4-BE49-F238E27FC236}">
                <a16:creationId xmlns:a16="http://schemas.microsoft.com/office/drawing/2014/main" xmlns="" id="{491E893D-B24B-4FA2-9C11-5EAFF6473CB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1326513"/>
            <a:ext cx="5420139" cy="264914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20,000+ Best Scenery Photos · 100% Free Download · Pexels Stock Photos">
            <a:extLst>
              <a:ext uri="{FF2B5EF4-FFF2-40B4-BE49-F238E27FC236}">
                <a16:creationId xmlns:a16="http://schemas.microsoft.com/office/drawing/2014/main" xmlns="" id="{0DA6C35F-3441-4D97-9B2D-35151934569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22925" y="4155225"/>
            <a:ext cx="4774372" cy="2384721"/>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Real Beautiful Scenery Picture - sinhala21.blogspot.com">
            <a:extLst>
              <a:ext uri="{FF2B5EF4-FFF2-40B4-BE49-F238E27FC236}">
                <a16:creationId xmlns:a16="http://schemas.microsoft.com/office/drawing/2014/main" xmlns="" id="{E4489596-7FB2-4914-B0EE-515A2968199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96000" y="4155226"/>
            <a:ext cx="5486400" cy="238472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7">
            <a:extLst>
              <a:ext uri="{FF2B5EF4-FFF2-40B4-BE49-F238E27FC236}">
                <a16:creationId xmlns:a16="http://schemas.microsoft.com/office/drawing/2014/main" xmlns="" id="{705CDB5B-8778-49F1-AC53-58FF8FD39ED4}"/>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DD62F0FF-792E-45CD-8E63-23D40F46CF63}"/>
              </a:ext>
            </a:extLst>
          </p:cNvPr>
          <p:cNvSpPr txBox="1"/>
          <p:nvPr/>
        </p:nvSpPr>
        <p:spPr>
          <a:xfrm>
            <a:off x="4048539" y="6539946"/>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936457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n on Islamic Supplications ( Du&amp;#39;as)">
            <a:extLst>
              <a:ext uri="{FF2B5EF4-FFF2-40B4-BE49-F238E27FC236}">
                <a16:creationId xmlns:a16="http://schemas.microsoft.com/office/drawing/2014/main" xmlns="" id="{F67B23B4-436C-4F24-8D09-53575E2D7FAB}"/>
              </a:ext>
            </a:extLst>
          </p:cNvPr>
          <p:cNvPicPr>
            <a:picLocks noGrp="1" noChangeAspect="1" noChangeArrowheads="1"/>
          </p:cNvPicPr>
          <p:nvPr>
            <p:ph sz="quarter" idx="10"/>
          </p:nvPr>
        </p:nvPicPr>
        <p:blipFill>
          <a:blip r:embed="rId2">
            <a:extLst>
              <a:ext uri="{28A0092B-C50C-407E-A947-70E740481C1C}">
                <a14:useLocalDpi xmlns:a14="http://schemas.microsoft.com/office/drawing/2010/main" xmlns="" val="0"/>
              </a:ext>
            </a:extLst>
          </a:blip>
          <a:srcRect/>
          <a:stretch>
            <a:fillRect/>
          </a:stretch>
        </p:blipFill>
        <p:spPr bwMode="auto">
          <a:xfrm>
            <a:off x="1338470" y="1349873"/>
            <a:ext cx="9130747" cy="50376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7">
            <a:extLst>
              <a:ext uri="{FF2B5EF4-FFF2-40B4-BE49-F238E27FC236}">
                <a16:creationId xmlns:a16="http://schemas.microsoft.com/office/drawing/2014/main" xmlns="" id="{AD9F64F7-ACC7-4B5B-8E8B-B16D7E8D30BD}"/>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xmlns="" id="{5B05E0C5-4A26-4743-907F-4797ADE26733}"/>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1743153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ssalamualaikum Warahmatullahi Wabarakatuh in Arabic - iqra.id">
            <a:extLst>
              <a:ext uri="{FF2B5EF4-FFF2-40B4-BE49-F238E27FC236}">
                <a16:creationId xmlns:a16="http://schemas.microsoft.com/office/drawing/2014/main" xmlns="" id="{5F9C2127-B5E3-4847-979F-C1FB32177C78}"/>
              </a:ext>
            </a:extLst>
          </p:cNvPr>
          <p:cNvPicPr>
            <a:picLocks noGrp="1" noChangeAspect="1" noChangeArrowheads="1"/>
          </p:cNvPicPr>
          <p:nvPr>
            <p:ph sz="quarter" idx="10"/>
          </p:nvPr>
        </p:nvPicPr>
        <p:blipFill>
          <a:blip r:embed="rId2">
            <a:extLst>
              <a:ext uri="{28A0092B-C50C-407E-A947-70E740481C1C}">
                <a14:useLocalDpi xmlns:a14="http://schemas.microsoft.com/office/drawing/2010/main" xmlns="" val="0"/>
              </a:ext>
            </a:extLst>
          </a:blip>
          <a:srcRect/>
          <a:stretch>
            <a:fillRect/>
          </a:stretch>
        </p:blipFill>
        <p:spPr bwMode="auto">
          <a:xfrm>
            <a:off x="1434905" y="1645920"/>
            <a:ext cx="9833113" cy="471267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7">
            <a:extLst>
              <a:ext uri="{FF2B5EF4-FFF2-40B4-BE49-F238E27FC236}">
                <a16:creationId xmlns:a16="http://schemas.microsoft.com/office/drawing/2014/main" xmlns="" id="{26F60094-CDCF-4052-88E2-F03F0D1B75B1}"/>
              </a:ext>
            </a:extLst>
          </p:cNvPr>
          <p:cNvSpPr>
            <a:spLocks noGrp="1"/>
          </p:cNvSpPr>
          <p:nvPr>
            <p:ph type="title"/>
          </p:nvPr>
        </p:nvSpPr>
        <p:spPr>
          <a:xfrm>
            <a:off x="1219200" y="318052"/>
            <a:ext cx="9833113" cy="67586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    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65108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B88658B-8202-47C6-A774-BEBD50742E5B}"/>
              </a:ext>
            </a:extLst>
          </p:cNvPr>
          <p:cNvPicPr>
            <a:picLocks noGrp="1" noChangeAspect="1"/>
          </p:cNvPicPr>
          <p:nvPr>
            <p:ph sz="quarter" idx="10"/>
          </p:nvPr>
        </p:nvPicPr>
        <p:blipFill>
          <a:blip r:embed="rId2"/>
          <a:stretch>
            <a:fillRect/>
          </a:stretch>
        </p:blipFill>
        <p:spPr>
          <a:xfrm>
            <a:off x="1003861" y="1816051"/>
            <a:ext cx="9729788" cy="3740687"/>
          </a:xfrm>
        </p:spPr>
      </p:pic>
      <p:sp>
        <p:nvSpPr>
          <p:cNvPr id="6" name="Title 7">
            <a:extLst>
              <a:ext uri="{FF2B5EF4-FFF2-40B4-BE49-F238E27FC236}">
                <a16:creationId xmlns:a16="http://schemas.microsoft.com/office/drawing/2014/main" xmlns="" id="{21276ED9-9B0F-4C94-ACA2-C55D66011E92}"/>
              </a:ext>
            </a:extLst>
          </p:cNvPr>
          <p:cNvSpPr>
            <a:spLocks noGrp="1"/>
          </p:cNvSpPr>
          <p:nvPr>
            <p:ph type="title"/>
          </p:nvPr>
        </p:nvSpPr>
        <p:spPr>
          <a:xfrm>
            <a:off x="858131" y="533524"/>
            <a:ext cx="9605811" cy="55634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xmlns="" id="{3407B262-D8CF-4BB8-B722-BA53FC0BE130}"/>
              </a:ext>
            </a:extLst>
          </p:cNvPr>
          <p:cNvSpPr txBox="1"/>
          <p:nvPr/>
        </p:nvSpPr>
        <p:spPr>
          <a:xfrm>
            <a:off x="4076553" y="6552849"/>
            <a:ext cx="4113793" cy="369332"/>
          </a:xfrm>
          <a:prstGeom prst="rect">
            <a:avLst/>
          </a:prstGeom>
          <a:noFill/>
        </p:spPr>
        <p:txBody>
          <a:bodyPr wrap="square">
            <a:spAutoFit/>
          </a:bodyPr>
          <a:lstStyle/>
          <a:p>
            <a:r>
              <a:rPr lang="en-US" dirty="0">
                <a:solidFill>
                  <a:srgbClr val="00B0F0"/>
                </a:solidFill>
              </a:rPr>
              <a:t>www.studyalqurantounderstand.org/</a:t>
            </a:r>
          </a:p>
        </p:txBody>
      </p:sp>
    </p:spTree>
    <p:extLst>
      <p:ext uri="{BB962C8B-B14F-4D97-AF65-F5344CB8AC3E}">
        <p14:creationId xmlns:p14="http://schemas.microsoft.com/office/powerpoint/2010/main" xmlns="" val="147060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2CA5E2-15D4-44F2-9D35-B0295E5B8BDB}"/>
              </a:ext>
            </a:extLst>
          </p:cNvPr>
          <p:cNvSpPr>
            <a:spLocks noGrp="1"/>
          </p:cNvSpPr>
          <p:nvPr>
            <p:ph sz="quarter" idx="10"/>
          </p:nvPr>
        </p:nvSpPr>
        <p:spPr>
          <a:xfrm>
            <a:off x="539495" y="1435608"/>
            <a:ext cx="10391101" cy="3977640"/>
          </a:xfrm>
        </p:spPr>
        <p:txBody>
          <a:bodyPr/>
          <a:lstStyle/>
          <a:p>
            <a:r>
              <a:rPr lang="en-GB" sz="2000" b="1" dirty="0">
                <a:solidFill>
                  <a:srgbClr val="FF0000"/>
                </a:solidFill>
                <a:effectLst/>
                <a:latin typeface="SutonnyMJ" pitchFamily="2" charset="0"/>
                <a:ea typeface="Calibri" panose="020F0502020204030204" pitchFamily="34" charset="0"/>
                <a:cs typeface="SutonnyMJ" pitchFamily="2" charset="0"/>
              </a:rPr>
              <a:t>73- </a:t>
            </a:r>
            <a:r>
              <a:rPr lang="en-GB" sz="2000" b="1" dirty="0" err="1">
                <a:solidFill>
                  <a:srgbClr val="FF0000"/>
                </a:solidFill>
                <a:effectLst/>
                <a:latin typeface="SutonnyMJ" pitchFamily="2" charset="0"/>
                <a:ea typeface="Calibri" panose="020F0502020204030204" pitchFamily="34" charset="0"/>
                <a:cs typeface="SutonnyMJ" pitchFamily="2" charset="0"/>
              </a:rPr>
              <a:t>m~iv</a:t>
            </a:r>
            <a:r>
              <a:rPr lang="en-GB" sz="2000" b="1" dirty="0">
                <a:solidFill>
                  <a:srgbClr val="FF0000"/>
                </a:solidFill>
                <a:effectLst/>
                <a:latin typeface="SutonnyMJ" pitchFamily="2" charset="0"/>
                <a:ea typeface="Calibri" panose="020F0502020204030204" pitchFamily="34" charset="0"/>
                <a:cs typeface="SutonnyMJ" pitchFamily="2" charset="0"/>
              </a:rPr>
              <a:t> </a:t>
            </a:r>
            <a:r>
              <a:rPr lang="en-GB" sz="2000" b="1" dirty="0" err="1">
                <a:solidFill>
                  <a:srgbClr val="FF0000"/>
                </a:solidFill>
                <a:effectLst/>
                <a:latin typeface="SutonnyMJ" pitchFamily="2" charset="0"/>
                <a:ea typeface="Calibri" panose="020F0502020204030204" pitchFamily="34" charset="0"/>
                <a:cs typeface="SutonnyMJ" pitchFamily="2" charset="0"/>
              </a:rPr>
              <a:t>Avjgyhhvw¤gj</a:t>
            </a:r>
            <a:r>
              <a:rPr lang="en-GB" sz="2000" b="1" dirty="0">
                <a:solidFill>
                  <a:srgbClr val="FF0000"/>
                </a:solidFill>
                <a:effectLst/>
                <a:latin typeface="SutonnyMJ" pitchFamily="2" charset="0"/>
                <a:ea typeface="Calibri" panose="020F0502020204030204" pitchFamily="34" charset="0"/>
                <a:cs typeface="SutonnyMJ" pitchFamily="2" charset="0"/>
              </a:rPr>
              <a:t> </a:t>
            </a:r>
            <a:r>
              <a:rPr lang="en-GB" b="1" dirty="0">
                <a:solidFill>
                  <a:srgbClr val="FF0000"/>
                </a:solidFill>
                <a:effectLst/>
                <a:latin typeface="SutonnyMJ" pitchFamily="2" charset="0"/>
                <a:ea typeface="Calibri" panose="020F0502020204030204" pitchFamily="34" charset="0"/>
                <a:cs typeface="SutonnyMJ" pitchFamily="2" charset="0"/>
              </a:rPr>
              <a:t>: </a:t>
            </a:r>
            <a:r>
              <a:rPr lang="en-GB" sz="2000" b="1" dirty="0">
                <a:solidFill>
                  <a:srgbClr val="FF0000"/>
                </a:solidFill>
                <a:effectLst/>
                <a:latin typeface="SutonnyMJ" pitchFamily="2" charset="0"/>
                <a:ea typeface="Calibri" panose="020F0502020204030204" pitchFamily="34" charset="0"/>
                <a:cs typeface="SutonnyMJ" pitchFamily="2" charset="0"/>
              </a:rPr>
              <a:t>4</a:t>
            </a:r>
            <a:endParaRPr lang="en-US" sz="2000" b="1" dirty="0">
              <a:solidFill>
                <a:srgbClr val="FF0000"/>
              </a:solidFill>
              <a:effectLst/>
              <a:latin typeface="SutonnyMJ" pitchFamily="2" charset="0"/>
              <a:ea typeface="Calibri" panose="020F0502020204030204" pitchFamily="34" charset="0"/>
              <a:cs typeface="SutonnyMJ" pitchFamily="2" charset="0"/>
            </a:endParaRPr>
          </a:p>
          <a:p>
            <a:r>
              <a:rPr lang="en-US" sz="2400" dirty="0">
                <a:effectLst/>
                <a:latin typeface="SutonnyMJ" pitchFamily="2" charset="0"/>
                <a:ea typeface="Calibri" panose="020F0502020204030204" pitchFamily="34" charset="0"/>
                <a:cs typeface="SutonnyMJ" pitchFamily="2" charset="0"/>
              </a:rPr>
              <a:t>4. </a:t>
            </a:r>
            <a:r>
              <a:rPr lang="en-US" sz="2400" dirty="0" err="1">
                <a:effectLst/>
                <a:latin typeface="SutonnyMJ" pitchFamily="2" charset="0"/>
                <a:ea typeface="Calibri" panose="020F0502020204030204" pitchFamily="34" charset="0"/>
                <a:cs typeface="SutonnyMJ" pitchFamily="2" charset="0"/>
              </a:rPr>
              <a:t>A_ev</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Dnv</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A‡a©K</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A‡cÿv</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ewk</a:t>
            </a:r>
            <a:r>
              <a:rPr lang="en-US" sz="2400" dirty="0">
                <a:effectLst/>
                <a:latin typeface="SutonnyMJ" pitchFamily="2" charset="0"/>
                <a:ea typeface="Calibri" panose="020F0502020204030204" pitchFamily="34" charset="0"/>
                <a:cs typeface="SutonnyMJ" pitchFamily="2" charset="0"/>
              </a:rPr>
              <a:t> Ki </a:t>
            </a:r>
            <a:r>
              <a:rPr lang="en-US" sz="2400" dirty="0" err="1">
                <a:effectLst/>
                <a:latin typeface="SutonnyMJ" pitchFamily="2" charset="0"/>
                <a:ea typeface="Calibri" panose="020F0502020204030204" pitchFamily="34" charset="0"/>
                <a:cs typeface="SutonnyMJ" pitchFamily="2" charset="0"/>
              </a:rPr>
              <a:t>Ges</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KziAvb</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wZjvIqvZ</a:t>
            </a:r>
            <a:r>
              <a:rPr lang="en-US" sz="2400" dirty="0">
                <a:effectLst/>
                <a:latin typeface="SutonnyMJ" pitchFamily="2" charset="0"/>
                <a:ea typeface="Calibri" panose="020F0502020204030204" pitchFamily="34" charset="0"/>
                <a:cs typeface="SutonnyMJ" pitchFamily="2" charset="0"/>
              </a:rPr>
              <a:t> Ki </a:t>
            </a:r>
            <a:r>
              <a:rPr lang="en-US" sz="2400" dirty="0" err="1">
                <a:effectLst/>
                <a:latin typeface="SutonnyMJ" pitchFamily="2" charset="0"/>
                <a:ea typeface="Calibri" panose="020F0502020204030204" pitchFamily="34" charset="0"/>
                <a:cs typeface="SutonnyMJ" pitchFamily="2" charset="0"/>
              </a:rPr>
              <a:t>ax‡i</a:t>
            </a:r>
            <a:r>
              <a:rPr lang="en-US" sz="2400" dirty="0">
                <a:effectLst/>
                <a:latin typeface="SutonnyMJ" pitchFamily="2" charset="0"/>
                <a:ea typeface="Calibri" panose="020F0502020204030204" pitchFamily="34" charset="0"/>
                <a:cs typeface="SutonnyMJ" pitchFamily="2" charset="0"/>
              </a:rPr>
              <a:t> </a:t>
            </a:r>
            <a:r>
              <a:rPr lang="en-US" sz="2400" dirty="0" err="1">
                <a:effectLst/>
                <a:latin typeface="SutonnyMJ" pitchFamily="2" charset="0"/>
                <a:ea typeface="Calibri" panose="020F0502020204030204" pitchFamily="34" charset="0"/>
                <a:cs typeface="SutonnyMJ" pitchFamily="2" charset="0"/>
              </a:rPr>
              <a:t>ax‡i</a:t>
            </a:r>
            <a:r>
              <a:rPr lang="en-US" sz="2400" dirty="0">
                <a:effectLst/>
                <a:latin typeface="SutonnyMJ" pitchFamily="2" charset="0"/>
                <a:ea typeface="Calibri" panose="020F0502020204030204" pitchFamily="34" charset="0"/>
                <a:cs typeface="SutonnyMJ" pitchFamily="2" charset="0"/>
              </a:rPr>
              <a:t> I </a:t>
            </a:r>
            <a:r>
              <a:rPr lang="en-US" sz="2400" dirty="0" err="1">
                <a:effectLst/>
                <a:latin typeface="SutonnyMJ" pitchFamily="2" charset="0"/>
                <a:ea typeface="Calibri" panose="020F0502020204030204" pitchFamily="34" charset="0"/>
                <a:cs typeface="SutonnyMJ" pitchFamily="2" charset="0"/>
              </a:rPr>
              <a:t>my¯úófv‡e</a:t>
            </a:r>
            <a:r>
              <a:rPr lang="en-US" sz="2400" dirty="0">
                <a:effectLst/>
                <a:latin typeface="SutonnyMJ" pitchFamily="2" charset="0"/>
                <a:ea typeface="Calibri" panose="020F0502020204030204" pitchFamily="34" charset="0"/>
                <a:cs typeface="SutonnyMJ" pitchFamily="2" charset="0"/>
              </a:rPr>
              <a:t> ;</a:t>
            </a:r>
            <a:endParaRPr lang="en-US" sz="2400" dirty="0">
              <a:latin typeface="SutonnyMJ" pitchFamily="2" charset="0"/>
              <a:cs typeface="SutonnyMJ" pitchFamily="2" charset="0"/>
            </a:endParaRPr>
          </a:p>
        </p:txBody>
      </p:sp>
      <p:sp>
        <p:nvSpPr>
          <p:cNvPr id="4" name="Title 7">
            <a:extLst>
              <a:ext uri="{FF2B5EF4-FFF2-40B4-BE49-F238E27FC236}">
                <a16:creationId xmlns:a16="http://schemas.microsoft.com/office/drawing/2014/main" xmlns="" id="{B2B5EFF7-BC20-474C-875D-691946C0148F}"/>
              </a:ext>
            </a:extLst>
          </p:cNvPr>
          <p:cNvSpPr>
            <a:spLocks noGrp="1"/>
          </p:cNvSpPr>
          <p:nvPr>
            <p:ph type="title"/>
          </p:nvPr>
        </p:nvSpPr>
        <p:spPr>
          <a:xfrm>
            <a:off x="858131" y="533524"/>
            <a:ext cx="9605811" cy="556341"/>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xmlns="" val="413163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xmlns="" id="{512887A3-9AD5-44FC-8CE0-C4959FBF7CC2}"/>
              </a:ext>
            </a:extLst>
          </p:cNvPr>
          <p:cNvSpPr>
            <a:spLocks noGrp="1"/>
          </p:cNvSpPr>
          <p:nvPr>
            <p:ph type="title"/>
          </p:nvPr>
        </p:nvSpPr>
        <p:spPr>
          <a:xfrm>
            <a:off x="1293094" y="344557"/>
            <a:ext cx="9605811" cy="770084"/>
          </a:xfrm>
        </p:spPr>
        <p:txBody>
          <a:bodyPr>
            <a:noAutofit/>
          </a:bodyPr>
          <a:lstStyle/>
          <a:p>
            <a:r>
              <a:rPr lang="en-US" b="1" dirty="0">
                <a:solidFill>
                  <a:srgbClr val="00B0F0"/>
                </a:solidFill>
                <a:latin typeface="Segoe UI Light" panose="020B0502040204020203" pitchFamily="34" charset="0"/>
                <a:cs typeface="Segoe UI Light" panose="020B0502040204020203" pitchFamily="34" charset="0"/>
              </a:rPr>
              <a:t>To perform better prayer</a:t>
            </a:r>
            <a:r>
              <a:rPr lang="en-US" b="1" dirty="0">
                <a:solidFill>
                  <a:schemeClr val="tx1"/>
                </a:solidFill>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 </a:t>
            </a:r>
            <a:r>
              <a:rPr lang="as-IN" b="0" i="0" dirty="0">
                <a:solidFill>
                  <a:srgbClr val="5F6368"/>
                </a:solidFill>
                <a:effectLst/>
                <a:latin typeface="Roboto" panose="02000000000000000000" pitchFamily="2" charset="0"/>
              </a:rPr>
              <a:t>উত্তম</a:t>
            </a:r>
            <a:r>
              <a:rPr lang="en-US" b="0" i="0" dirty="0">
                <a:solidFill>
                  <a:srgbClr val="5F6368"/>
                </a:solidFill>
                <a:effectLst/>
                <a:latin typeface="Roboto" panose="02000000000000000000" pitchFamily="2" charset="0"/>
              </a:rPr>
              <a:t> </a:t>
            </a:r>
            <a:r>
              <a:rPr lang="as-IN" b="0" i="0" dirty="0">
                <a:solidFill>
                  <a:srgbClr val="5F6368"/>
                </a:solidFill>
                <a:effectLst/>
                <a:latin typeface="Roboto" panose="02000000000000000000" pitchFamily="2" charset="0"/>
              </a:rPr>
              <a:t>নামাজ আদায় করার জন্য</a:t>
            </a:r>
            <a:endParaRPr lang="en-US" dirty="0">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xmlns="" id="{048F329F-6F27-411E-ADD0-B5F35598FF13}"/>
              </a:ext>
            </a:extLst>
          </p:cNvPr>
          <p:cNvSpPr txBox="1"/>
          <p:nvPr/>
        </p:nvSpPr>
        <p:spPr>
          <a:xfrm>
            <a:off x="537543" y="1425430"/>
            <a:ext cx="2351432" cy="369332"/>
          </a:xfrm>
          <a:prstGeom prst="rect">
            <a:avLst/>
          </a:prstGeom>
          <a:noFill/>
        </p:spPr>
        <p:txBody>
          <a:bodyPr wrap="square">
            <a:spAutoFit/>
          </a:bodyPr>
          <a:lstStyle/>
          <a:p>
            <a:pPr algn="ctr"/>
            <a:r>
              <a:rPr lang="en-US" i="0" dirty="0">
                <a:solidFill>
                  <a:srgbClr val="FF0000"/>
                </a:solidFill>
                <a:effectLst/>
                <a:latin typeface="-apple-system"/>
              </a:rPr>
              <a:t>Surah Ta-Ha : Verse 14</a:t>
            </a:r>
          </a:p>
        </p:txBody>
      </p:sp>
      <p:pic>
        <p:nvPicPr>
          <p:cNvPr id="6" name="Picture 5">
            <a:extLst>
              <a:ext uri="{FF2B5EF4-FFF2-40B4-BE49-F238E27FC236}">
                <a16:creationId xmlns:a16="http://schemas.microsoft.com/office/drawing/2014/main" xmlns="" id="{3E613AB6-F714-4017-9A01-F234324A23CF}"/>
              </a:ext>
            </a:extLst>
          </p:cNvPr>
          <p:cNvPicPr>
            <a:picLocks noChangeAspect="1"/>
          </p:cNvPicPr>
          <p:nvPr/>
        </p:nvPicPr>
        <p:blipFill>
          <a:blip r:embed="rId2"/>
          <a:stretch>
            <a:fillRect/>
          </a:stretch>
        </p:blipFill>
        <p:spPr>
          <a:xfrm>
            <a:off x="639834" y="1794762"/>
            <a:ext cx="11014623" cy="4509240"/>
          </a:xfrm>
          <a:prstGeom prst="rect">
            <a:avLst/>
          </a:prstGeom>
        </p:spPr>
      </p:pic>
      <p:sp>
        <p:nvSpPr>
          <p:cNvPr id="10" name="TextBox 9">
            <a:extLst>
              <a:ext uri="{FF2B5EF4-FFF2-40B4-BE49-F238E27FC236}">
                <a16:creationId xmlns:a16="http://schemas.microsoft.com/office/drawing/2014/main" xmlns="" id="{2B165811-8282-40E1-BD52-5FA12190A4A8}"/>
              </a:ext>
            </a:extLst>
          </p:cNvPr>
          <p:cNvSpPr txBox="1"/>
          <p:nvPr/>
        </p:nvSpPr>
        <p:spPr>
          <a:xfrm>
            <a:off x="4008782" y="6488668"/>
            <a:ext cx="4174434" cy="369332"/>
          </a:xfrm>
          <a:prstGeom prst="rect">
            <a:avLst/>
          </a:prstGeom>
          <a:noFill/>
        </p:spPr>
        <p:txBody>
          <a:bodyPr wrap="square">
            <a:spAutoFit/>
          </a:bodyPr>
          <a:lstStyle/>
          <a:p>
            <a:r>
              <a:rPr lang="en-US" sz="1800" dirty="0">
                <a:solidFill>
                  <a:srgbClr val="00B0F0"/>
                </a:solidFill>
              </a:rPr>
              <a:t>www.studyalqurantounderstand.org/</a:t>
            </a:r>
          </a:p>
        </p:txBody>
      </p:sp>
    </p:spTree>
    <p:extLst>
      <p:ext uri="{BB962C8B-B14F-4D97-AF65-F5344CB8AC3E}">
        <p14:creationId xmlns:p14="http://schemas.microsoft.com/office/powerpoint/2010/main" xmlns="" val="3911634734"/>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108_win32_v2" id="{BACE0C7A-21E3-4076-A8EC-387C4B513415}" vid="{366C1592-6B2F-409D-ADAA-749D8A1278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3879FED-67F8-481C-84BD-042483293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64C1E2-42EA-4660-BCB7-94E6DA7562F1}">
  <ds:schemaRefs>
    <ds:schemaRef ds:uri="http://schemas.microsoft.com/sharepoint/v3/contenttype/forms"/>
  </ds:schemaRefs>
</ds:datastoreItem>
</file>

<file path=customXml/itemProps3.xml><?xml version="1.0" encoding="utf-8"?>
<ds:datastoreItem xmlns:ds="http://schemas.openxmlformats.org/officeDocument/2006/customXml" ds:itemID="{2045902D-8BCA-4596-9829-0D7D1289C02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{E0493706-3F71-4C79-B6F6-A7514235FFE8}tf10001108_win32</Template>
  <TotalTime>4383</TotalTime>
  <Words>2484</Words>
  <Application>Microsoft Office PowerPoint</Application>
  <PresentationFormat>Custom</PresentationFormat>
  <Paragraphs>378</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WelcomeDoc</vt:lpstr>
      <vt:lpstr>    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Slide 16</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Dua before ending salah (Tashahhud -1 )</vt:lpstr>
      <vt:lpstr>    To perform better prayer – উত্তম নামাজ আদায় করার জন্য</vt:lpstr>
      <vt:lpstr>(Durood e ibrahim in arabic  )</vt:lpstr>
      <vt:lpstr>    To perform better prayer – উত্তম নামাজ আদায় করার জন্য</vt:lpstr>
      <vt:lpstr>(Dua Masura)</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Slide 40</vt:lpstr>
      <vt:lpstr>Slide 41</vt:lpstr>
      <vt:lpstr>    To perform better prayer – উত্তম নামাজ আদায় করার জন্য</vt:lpstr>
      <vt:lpstr>Common Mistakes In Salah</vt:lpstr>
      <vt:lpstr>Supplications After Obligatory Prayers</vt:lpstr>
      <vt:lpstr>Supplications After Obligatory Prayers</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lpstr>    To perform better prayer – উত্তম নামাজ আদায় করার জন্য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Muhsina Akter</dc:creator>
  <cp:keywords/>
  <cp:lastModifiedBy>ALVEENA-FARIYAL</cp:lastModifiedBy>
  <cp:revision>503</cp:revision>
  <dcterms:created xsi:type="dcterms:W3CDTF">2021-09-07T05:59:25Z</dcterms:created>
  <dcterms:modified xsi:type="dcterms:W3CDTF">2021-10-25T05:22:11Z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